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1" r:id="rId2"/>
    <p:sldId id="401" r:id="rId3"/>
    <p:sldId id="315" r:id="rId4"/>
    <p:sldId id="304" r:id="rId5"/>
    <p:sldId id="305" r:id="rId6"/>
    <p:sldId id="402" r:id="rId7"/>
    <p:sldId id="267" r:id="rId8"/>
    <p:sldId id="294" r:id="rId9"/>
    <p:sldId id="377" r:id="rId10"/>
    <p:sldId id="40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3"/>
    <p:restoredTop sz="94626"/>
  </p:normalViewPr>
  <p:slideViewPr>
    <p:cSldViewPr snapToGrid="0" snapToObjects="1">
      <p:cViewPr varScale="1">
        <p:scale>
          <a:sx n="121" d="100"/>
          <a:sy n="121" d="100"/>
        </p:scale>
        <p:origin x="736" y="16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AE22BE-AACA-F349-90B0-C9CE6498B54B}" type="datetimeFigureOut">
              <a:rPr lang="en-US" smtClean="0"/>
              <a:t>9/18/20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D6C94-9414-1A45-BE23-FFFE601F1374}" type="slidenum">
              <a:rPr lang="en-US" smtClean="0"/>
              <a:t>‹#›</a:t>
            </a:fld>
            <a:endParaRPr lang="en-US"/>
          </a:p>
        </p:txBody>
      </p:sp>
    </p:spTree>
    <p:extLst>
      <p:ext uri="{BB962C8B-B14F-4D97-AF65-F5344CB8AC3E}">
        <p14:creationId xmlns:p14="http://schemas.microsoft.com/office/powerpoint/2010/main" val="73442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1638EE-29BF-2742-9F3C-04E44E0C9C5C}" type="slidenum">
              <a:rPr lang="en-US"/>
              <a:pPr>
                <a:defRPr/>
              </a:pPr>
              <a:t>3</a:t>
            </a:fld>
            <a:endParaRPr lang="en-US"/>
          </a:p>
        </p:txBody>
      </p:sp>
      <p:sp>
        <p:nvSpPr>
          <p:cNvPr id="1177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7763" name="Rectangle 3"/>
          <p:cNvSpPr>
            <a:spLocks noGrp="1" noChangeArrowheads="1"/>
          </p:cNvSpPr>
          <p:nvPr>
            <p:ph type="body" idx="1"/>
          </p:nvPr>
        </p:nvSpPr>
        <p:spPr/>
        <p:txBody>
          <a:bodyPr/>
          <a:lstStyle/>
          <a:p>
            <a:pPr eaLnBrk="1" hangingPunct="1">
              <a:defRPr/>
            </a:pPr>
            <a:endParaRPr lang="en-GB" dirty="0">
              <a:cs typeface="+mn-cs"/>
            </a:endParaRPr>
          </a:p>
        </p:txBody>
      </p:sp>
    </p:spTree>
    <p:extLst>
      <p:ext uri="{BB962C8B-B14F-4D97-AF65-F5344CB8AC3E}">
        <p14:creationId xmlns:p14="http://schemas.microsoft.com/office/powerpoint/2010/main" val="1448677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05F2-2A6D-564D-BA96-CF7010A58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C7041-31FC-C24D-A90B-B904EA3A22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560963-FDCA-724C-A746-9E45041C6B1A}"/>
              </a:ext>
            </a:extLst>
          </p:cNvPr>
          <p:cNvSpPr>
            <a:spLocks noGrp="1"/>
          </p:cNvSpPr>
          <p:nvPr>
            <p:ph type="dt" sz="half" idx="10"/>
          </p:nvPr>
        </p:nvSpPr>
        <p:spPr/>
        <p:txBody>
          <a:bodyPr/>
          <a:lstStyle/>
          <a:p>
            <a:fld id="{D5CC61A6-CC0B-3241-B73B-6E611EF97C26}" type="datetimeFigureOut">
              <a:rPr lang="en-US" smtClean="0"/>
              <a:t>9/18/20</a:t>
            </a:fld>
            <a:endParaRPr lang="en-US"/>
          </a:p>
        </p:txBody>
      </p:sp>
      <p:sp>
        <p:nvSpPr>
          <p:cNvPr id="5" name="Footer Placeholder 4">
            <a:extLst>
              <a:ext uri="{FF2B5EF4-FFF2-40B4-BE49-F238E27FC236}">
                <a16:creationId xmlns:a16="http://schemas.microsoft.com/office/drawing/2014/main" id="{AAD9E9AD-DB4B-B243-AA83-650B32454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89EFB-BC55-804D-8D3E-6326C2ACB653}"/>
              </a:ext>
            </a:extLst>
          </p:cNvPr>
          <p:cNvSpPr>
            <a:spLocks noGrp="1"/>
          </p:cNvSpPr>
          <p:nvPr>
            <p:ph type="sldNum" sz="quarter" idx="12"/>
          </p:nvPr>
        </p:nvSpPr>
        <p:spPr/>
        <p:txBody>
          <a:bodyPr/>
          <a:lstStyle/>
          <a:p>
            <a:fld id="{9E70BFA0-8CBE-9F4F-B7A5-B1D6548E704A}" type="slidenum">
              <a:rPr lang="en-US" smtClean="0"/>
              <a:t>‹#›</a:t>
            </a:fld>
            <a:endParaRPr lang="en-US"/>
          </a:p>
        </p:txBody>
      </p:sp>
    </p:spTree>
    <p:extLst>
      <p:ext uri="{BB962C8B-B14F-4D97-AF65-F5344CB8AC3E}">
        <p14:creationId xmlns:p14="http://schemas.microsoft.com/office/powerpoint/2010/main" val="16127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801D-F0B7-7840-9370-0C7B71E72C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05B7EB-C8FF-9C40-A0A3-D066B28D65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80FD7D-1559-AE48-9BB1-0C676F2D0A74}"/>
              </a:ext>
            </a:extLst>
          </p:cNvPr>
          <p:cNvSpPr>
            <a:spLocks noGrp="1"/>
          </p:cNvSpPr>
          <p:nvPr>
            <p:ph type="dt" sz="half" idx="10"/>
          </p:nvPr>
        </p:nvSpPr>
        <p:spPr/>
        <p:txBody>
          <a:bodyPr/>
          <a:lstStyle/>
          <a:p>
            <a:fld id="{D5CC61A6-CC0B-3241-B73B-6E611EF97C26}" type="datetimeFigureOut">
              <a:rPr lang="en-US" smtClean="0"/>
              <a:t>9/18/20</a:t>
            </a:fld>
            <a:endParaRPr lang="en-US"/>
          </a:p>
        </p:txBody>
      </p:sp>
      <p:sp>
        <p:nvSpPr>
          <p:cNvPr id="5" name="Footer Placeholder 4">
            <a:extLst>
              <a:ext uri="{FF2B5EF4-FFF2-40B4-BE49-F238E27FC236}">
                <a16:creationId xmlns:a16="http://schemas.microsoft.com/office/drawing/2014/main" id="{4F746344-0733-3740-84F6-4EE8DA487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B9CA7-477A-9D4B-AAE7-33E6467EEC31}"/>
              </a:ext>
            </a:extLst>
          </p:cNvPr>
          <p:cNvSpPr>
            <a:spLocks noGrp="1"/>
          </p:cNvSpPr>
          <p:nvPr>
            <p:ph type="sldNum" sz="quarter" idx="12"/>
          </p:nvPr>
        </p:nvSpPr>
        <p:spPr/>
        <p:txBody>
          <a:bodyPr/>
          <a:lstStyle/>
          <a:p>
            <a:fld id="{9E70BFA0-8CBE-9F4F-B7A5-B1D6548E704A}" type="slidenum">
              <a:rPr lang="en-US" smtClean="0"/>
              <a:t>‹#›</a:t>
            </a:fld>
            <a:endParaRPr lang="en-US"/>
          </a:p>
        </p:txBody>
      </p:sp>
    </p:spTree>
    <p:extLst>
      <p:ext uri="{BB962C8B-B14F-4D97-AF65-F5344CB8AC3E}">
        <p14:creationId xmlns:p14="http://schemas.microsoft.com/office/powerpoint/2010/main" val="4035724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086374-3FC5-754C-AB48-9E47EA3432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E38D06-ECAF-1849-B6EE-09B1D9FB16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863AAF-1226-7B47-8F8A-53247CB831BE}"/>
              </a:ext>
            </a:extLst>
          </p:cNvPr>
          <p:cNvSpPr>
            <a:spLocks noGrp="1"/>
          </p:cNvSpPr>
          <p:nvPr>
            <p:ph type="dt" sz="half" idx="10"/>
          </p:nvPr>
        </p:nvSpPr>
        <p:spPr/>
        <p:txBody>
          <a:bodyPr/>
          <a:lstStyle/>
          <a:p>
            <a:fld id="{D5CC61A6-CC0B-3241-B73B-6E611EF97C26}" type="datetimeFigureOut">
              <a:rPr lang="en-US" smtClean="0"/>
              <a:t>9/18/20</a:t>
            </a:fld>
            <a:endParaRPr lang="en-US"/>
          </a:p>
        </p:txBody>
      </p:sp>
      <p:sp>
        <p:nvSpPr>
          <p:cNvPr id="5" name="Footer Placeholder 4">
            <a:extLst>
              <a:ext uri="{FF2B5EF4-FFF2-40B4-BE49-F238E27FC236}">
                <a16:creationId xmlns:a16="http://schemas.microsoft.com/office/drawing/2014/main" id="{D4667B53-08D2-9F49-98E2-827A4BB31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DBA18A-F25B-BB46-837F-DF0C3B9D81FD}"/>
              </a:ext>
            </a:extLst>
          </p:cNvPr>
          <p:cNvSpPr>
            <a:spLocks noGrp="1"/>
          </p:cNvSpPr>
          <p:nvPr>
            <p:ph type="sldNum" sz="quarter" idx="12"/>
          </p:nvPr>
        </p:nvSpPr>
        <p:spPr/>
        <p:txBody>
          <a:bodyPr/>
          <a:lstStyle/>
          <a:p>
            <a:fld id="{9E70BFA0-8CBE-9F4F-B7A5-B1D6548E704A}" type="slidenum">
              <a:rPr lang="en-US" smtClean="0"/>
              <a:t>‹#›</a:t>
            </a:fld>
            <a:endParaRPr lang="en-US"/>
          </a:p>
        </p:txBody>
      </p:sp>
    </p:spTree>
    <p:extLst>
      <p:ext uri="{BB962C8B-B14F-4D97-AF65-F5344CB8AC3E}">
        <p14:creationId xmlns:p14="http://schemas.microsoft.com/office/powerpoint/2010/main" val="1876456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DED974-AC7D-244C-B3FD-A020E6EF7381}" type="slidenum">
              <a:rPr lang="en-US"/>
              <a:pPr>
                <a:defRPr/>
              </a:pPr>
              <a:t>‹#›</a:t>
            </a:fld>
            <a:endParaRPr lang="en-US"/>
          </a:p>
        </p:txBody>
      </p:sp>
    </p:spTree>
    <p:extLst>
      <p:ext uri="{BB962C8B-B14F-4D97-AF65-F5344CB8AC3E}">
        <p14:creationId xmlns:p14="http://schemas.microsoft.com/office/powerpoint/2010/main" val="1791279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AC0298B-C7D2-E34D-9C89-511678960892}"/>
              </a:ext>
            </a:extLst>
          </p:cNvPr>
          <p:cNvPicPr>
            <a:picLocks noChangeAspect="1"/>
          </p:cNvPicPr>
          <p:nvPr userDrawn="1"/>
        </p:nvPicPr>
        <p:blipFill rotWithShape="1">
          <a:blip r:embed="rId2">
            <a:alphaModFix/>
          </a:blip>
          <a:srcRect l="8079" t="17599" r="20053"/>
          <a:stretch/>
        </p:blipFill>
        <p:spPr>
          <a:xfrm flipH="1">
            <a:off x="6270957" y="1694047"/>
            <a:ext cx="5921042" cy="4525780"/>
          </a:xfrm>
          <a:prstGeom prst="rect">
            <a:avLst/>
          </a:prstGeom>
        </p:spPr>
      </p:pic>
      <p:sp>
        <p:nvSpPr>
          <p:cNvPr id="4" name="Date Placeholder 3">
            <a:extLst>
              <a:ext uri="{FF2B5EF4-FFF2-40B4-BE49-F238E27FC236}">
                <a16:creationId xmlns:a16="http://schemas.microsoft.com/office/drawing/2014/main" id="{7E1AC6D7-D45D-6C4B-B64E-74CF3818A75B}"/>
              </a:ext>
            </a:extLst>
          </p:cNvPr>
          <p:cNvSpPr>
            <a:spLocks noGrp="1"/>
          </p:cNvSpPr>
          <p:nvPr>
            <p:ph type="dt" sz="half" idx="10"/>
          </p:nvPr>
        </p:nvSpPr>
        <p:spPr/>
        <p:txBody>
          <a:bodyPr/>
          <a:lstStyle/>
          <a:p>
            <a:fld id="{48F2A06A-513D-F849-A88B-980FFB615CBF}" type="datetimeFigureOut">
              <a:rPr lang="en-US" smtClean="0"/>
              <a:t>9/18/20</a:t>
            </a:fld>
            <a:endParaRPr lang="en-US"/>
          </a:p>
        </p:txBody>
      </p:sp>
      <p:sp>
        <p:nvSpPr>
          <p:cNvPr id="5" name="Footer Placeholder 4">
            <a:extLst>
              <a:ext uri="{FF2B5EF4-FFF2-40B4-BE49-F238E27FC236}">
                <a16:creationId xmlns:a16="http://schemas.microsoft.com/office/drawing/2014/main" id="{D7889ECA-9003-3D40-AB45-8FE449D35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C14CC-C7C5-B74B-8935-3FD4B327C67B}"/>
              </a:ext>
            </a:extLst>
          </p:cNvPr>
          <p:cNvSpPr>
            <a:spLocks noGrp="1"/>
          </p:cNvSpPr>
          <p:nvPr>
            <p:ph type="sldNum" sz="quarter" idx="12"/>
          </p:nvPr>
        </p:nvSpPr>
        <p:spPr/>
        <p:txBody>
          <a:bodyPr/>
          <a:lstStyle/>
          <a:p>
            <a:fld id="{516239CD-418D-7F4F-A92F-247C42C0AD0F}" type="slidenum">
              <a:rPr lang="en-US" smtClean="0"/>
              <a:t>‹#›</a:t>
            </a:fld>
            <a:endParaRPr lang="en-US"/>
          </a:p>
        </p:txBody>
      </p:sp>
      <p:pic>
        <p:nvPicPr>
          <p:cNvPr id="13" name="Picture 12">
            <a:extLst>
              <a:ext uri="{FF2B5EF4-FFF2-40B4-BE49-F238E27FC236}">
                <a16:creationId xmlns:a16="http://schemas.microsoft.com/office/drawing/2014/main" id="{5A5D345D-CA17-9848-BE50-38A3087A4925}"/>
              </a:ext>
            </a:extLst>
          </p:cNvPr>
          <p:cNvPicPr>
            <a:picLocks noChangeAspect="1"/>
          </p:cNvPicPr>
          <p:nvPr userDrawn="1"/>
        </p:nvPicPr>
        <p:blipFill>
          <a:blip r:embed="rId3"/>
          <a:stretch>
            <a:fillRect/>
          </a:stretch>
        </p:blipFill>
        <p:spPr>
          <a:xfrm>
            <a:off x="9982200" y="421456"/>
            <a:ext cx="1592577" cy="723131"/>
          </a:xfrm>
          <a:prstGeom prst="rect">
            <a:avLst/>
          </a:prstGeom>
        </p:spPr>
      </p:pic>
      <p:grpSp>
        <p:nvGrpSpPr>
          <p:cNvPr id="21" name="Group 20">
            <a:extLst>
              <a:ext uri="{FF2B5EF4-FFF2-40B4-BE49-F238E27FC236}">
                <a16:creationId xmlns:a16="http://schemas.microsoft.com/office/drawing/2014/main" id="{6BB16415-149A-3C43-892B-7C5FFE9FA93F}"/>
              </a:ext>
            </a:extLst>
          </p:cNvPr>
          <p:cNvGrpSpPr/>
          <p:nvPr userDrawn="1"/>
        </p:nvGrpSpPr>
        <p:grpSpPr>
          <a:xfrm>
            <a:off x="0" y="6186587"/>
            <a:ext cx="12192000" cy="681037"/>
            <a:chOff x="0" y="6186587"/>
            <a:chExt cx="12192000" cy="681037"/>
          </a:xfrm>
        </p:grpSpPr>
        <p:pic>
          <p:nvPicPr>
            <p:cNvPr id="16" name="Picture 15">
              <a:extLst>
                <a:ext uri="{FF2B5EF4-FFF2-40B4-BE49-F238E27FC236}">
                  <a16:creationId xmlns:a16="http://schemas.microsoft.com/office/drawing/2014/main" id="{D9496233-4F8A-CF49-A288-CF1F6F9EE237}"/>
                </a:ext>
              </a:extLst>
            </p:cNvPr>
            <p:cNvPicPr>
              <a:picLocks noChangeAspect="1"/>
            </p:cNvPicPr>
            <p:nvPr userDrawn="1"/>
          </p:nvPicPr>
          <p:blipFill>
            <a:blip r:embed="rId4"/>
            <a:stretch>
              <a:fillRect/>
            </a:stretch>
          </p:blipFill>
          <p:spPr>
            <a:xfrm>
              <a:off x="0" y="6186587"/>
              <a:ext cx="12192000" cy="681037"/>
            </a:xfrm>
            <a:prstGeom prst="rect">
              <a:avLst/>
            </a:prstGeom>
          </p:spPr>
        </p:pic>
        <p:sp>
          <p:nvSpPr>
            <p:cNvPr id="17" name="Rectangle 16">
              <a:extLst>
                <a:ext uri="{FF2B5EF4-FFF2-40B4-BE49-F238E27FC236}">
                  <a16:creationId xmlns:a16="http://schemas.microsoft.com/office/drawing/2014/main" id="{D58341C3-001F-1A42-B363-06B55DE59394}"/>
                </a:ext>
              </a:extLst>
            </p:cNvPr>
            <p:cNvSpPr/>
            <p:nvPr userDrawn="1"/>
          </p:nvSpPr>
          <p:spPr>
            <a:xfrm>
              <a:off x="0" y="6377328"/>
              <a:ext cx="4038600" cy="307777"/>
            </a:xfrm>
            <a:prstGeom prst="rect">
              <a:avLst/>
            </a:prstGeom>
          </p:spPr>
          <p:txBody>
            <a:bodyPr wrap="square">
              <a:spAutoFit/>
            </a:bodyPr>
            <a:lstStyle/>
            <a:p>
              <a:pPr algn="ctr"/>
              <a:r>
                <a:rPr lang="en-GB" sz="1400" b="1" dirty="0">
                  <a:solidFill>
                    <a:schemeClr val="bg1"/>
                  </a:solidFill>
                  <a:latin typeface="Montserrat" panose="02000505000000020004" pitchFamily="2" charset="77"/>
                </a:rPr>
                <a:t>FUTURE </a:t>
              </a:r>
              <a:r>
                <a:rPr lang="en-GB" sz="1400" b="0" i="0" dirty="0">
                  <a:solidFill>
                    <a:schemeClr val="bg1"/>
                  </a:solidFill>
                  <a:latin typeface="Montserrat Light" pitchFamily="2" charset="77"/>
                </a:rPr>
                <a:t>SCHOOLING</a:t>
              </a:r>
              <a:endParaRPr lang="en-US" sz="1400" b="0" i="0" dirty="0">
                <a:solidFill>
                  <a:schemeClr val="bg1"/>
                </a:solidFill>
                <a:latin typeface="Montserrat Light" pitchFamily="2" charset="77"/>
              </a:endParaRPr>
            </a:p>
          </p:txBody>
        </p:sp>
        <p:sp>
          <p:nvSpPr>
            <p:cNvPr id="19" name="Rectangle 18">
              <a:extLst>
                <a:ext uri="{FF2B5EF4-FFF2-40B4-BE49-F238E27FC236}">
                  <a16:creationId xmlns:a16="http://schemas.microsoft.com/office/drawing/2014/main" id="{9C486F0B-DE4F-324E-B855-19837271B214}"/>
                </a:ext>
              </a:extLst>
            </p:cNvPr>
            <p:cNvSpPr/>
            <p:nvPr userDrawn="1"/>
          </p:nvSpPr>
          <p:spPr>
            <a:xfrm>
              <a:off x="4076700" y="6377328"/>
              <a:ext cx="4038600" cy="307777"/>
            </a:xfrm>
            <a:prstGeom prst="rect">
              <a:avLst/>
            </a:prstGeom>
          </p:spPr>
          <p:txBody>
            <a:bodyPr wrap="square">
              <a:spAutoFit/>
            </a:bodyPr>
            <a:lstStyle/>
            <a:p>
              <a:pPr algn="ctr"/>
              <a:r>
                <a:rPr lang="en-GB" sz="1400" b="1" dirty="0">
                  <a:solidFill>
                    <a:schemeClr val="bg1"/>
                  </a:solidFill>
                  <a:latin typeface="Montserrat" panose="02000505000000020004" pitchFamily="2" charset="77"/>
                </a:rPr>
                <a:t>INCLUSIVE </a:t>
              </a:r>
              <a:r>
                <a:rPr lang="en-GB" sz="1400" b="0" i="0" dirty="0">
                  <a:solidFill>
                    <a:schemeClr val="bg1"/>
                  </a:solidFill>
                  <a:latin typeface="Montserrat Light" pitchFamily="2" charset="77"/>
                </a:rPr>
                <a:t>SCHOOLING</a:t>
              </a:r>
              <a:endParaRPr lang="en-US" sz="1400" b="0" i="0" dirty="0">
                <a:solidFill>
                  <a:schemeClr val="bg1"/>
                </a:solidFill>
                <a:latin typeface="Montserrat Light" pitchFamily="2" charset="77"/>
              </a:endParaRPr>
            </a:p>
          </p:txBody>
        </p:sp>
        <p:sp>
          <p:nvSpPr>
            <p:cNvPr id="20" name="Rectangle 19">
              <a:extLst>
                <a:ext uri="{FF2B5EF4-FFF2-40B4-BE49-F238E27FC236}">
                  <a16:creationId xmlns:a16="http://schemas.microsoft.com/office/drawing/2014/main" id="{60D76265-86C1-6C47-822A-64568ADEBF01}"/>
                </a:ext>
              </a:extLst>
            </p:cNvPr>
            <p:cNvSpPr/>
            <p:nvPr userDrawn="1"/>
          </p:nvSpPr>
          <p:spPr>
            <a:xfrm>
              <a:off x="8153399" y="6377328"/>
              <a:ext cx="4038600" cy="307777"/>
            </a:xfrm>
            <a:prstGeom prst="rect">
              <a:avLst/>
            </a:prstGeom>
          </p:spPr>
          <p:txBody>
            <a:bodyPr wrap="square">
              <a:spAutoFit/>
            </a:bodyPr>
            <a:lstStyle/>
            <a:p>
              <a:pPr algn="ctr"/>
              <a:r>
                <a:rPr lang="en-GB" sz="1400" b="1" dirty="0">
                  <a:solidFill>
                    <a:schemeClr val="bg1"/>
                  </a:solidFill>
                  <a:latin typeface="Montserrat" panose="02000505000000020004" pitchFamily="2" charset="77"/>
                </a:rPr>
                <a:t>COMMUNITY </a:t>
              </a:r>
              <a:r>
                <a:rPr lang="en-GB" sz="1400" b="0" i="0" dirty="0">
                  <a:solidFill>
                    <a:schemeClr val="bg1"/>
                  </a:solidFill>
                  <a:latin typeface="Montserrat Light" pitchFamily="2" charset="77"/>
                </a:rPr>
                <a:t>SCHOOLING</a:t>
              </a:r>
              <a:endParaRPr lang="en-US" sz="1400" b="0" i="0" dirty="0">
                <a:solidFill>
                  <a:schemeClr val="bg1"/>
                </a:solidFill>
                <a:latin typeface="Montserrat Light" pitchFamily="2" charset="77"/>
              </a:endParaRPr>
            </a:p>
          </p:txBody>
        </p:sp>
      </p:grpSp>
      <p:sp>
        <p:nvSpPr>
          <p:cNvPr id="22" name="TextBox 21">
            <a:extLst>
              <a:ext uri="{FF2B5EF4-FFF2-40B4-BE49-F238E27FC236}">
                <a16:creationId xmlns:a16="http://schemas.microsoft.com/office/drawing/2014/main" id="{193ADD77-9180-F044-A79B-4E5505FC4242}"/>
              </a:ext>
            </a:extLst>
          </p:cNvPr>
          <p:cNvSpPr txBox="1"/>
          <p:nvPr userDrawn="1"/>
        </p:nvSpPr>
        <p:spPr>
          <a:xfrm>
            <a:off x="728311" y="634605"/>
            <a:ext cx="7882289"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800" b="1" i="0" dirty="0">
                <a:solidFill>
                  <a:srgbClr val="3689C9"/>
                </a:solidFill>
                <a:latin typeface="Montserrat" panose="02000505000000020004" pitchFamily="2" charset="77"/>
              </a:rPr>
              <a:t>SCHOOLING </a:t>
            </a:r>
            <a:r>
              <a:rPr lang="en-GB" sz="3800" b="1" i="0" dirty="0">
                <a:solidFill>
                  <a:srgbClr val="1E67AF"/>
                </a:solidFill>
                <a:latin typeface="Montserrat" panose="02000505000000020004" pitchFamily="2" charset="77"/>
              </a:rPr>
              <a:t>FOR THE </a:t>
            </a:r>
            <a:r>
              <a:rPr lang="en-GB" sz="3800" b="1" i="0" dirty="0">
                <a:solidFill>
                  <a:srgbClr val="152740"/>
                </a:solidFill>
                <a:latin typeface="Montserrat" panose="02000505000000020004" pitchFamily="2" charset="77"/>
              </a:rPr>
              <a:t>FUTURE</a:t>
            </a:r>
            <a:endParaRPr lang="en-US" sz="3800" b="1" i="0" dirty="0">
              <a:solidFill>
                <a:srgbClr val="152740"/>
              </a:solidFill>
              <a:latin typeface="Montserrat" panose="02000505000000020004" pitchFamily="2" charset="77"/>
            </a:endParaRPr>
          </a:p>
        </p:txBody>
      </p:sp>
      <p:sp>
        <p:nvSpPr>
          <p:cNvPr id="26" name="Content Placeholder 2">
            <a:extLst>
              <a:ext uri="{FF2B5EF4-FFF2-40B4-BE49-F238E27FC236}">
                <a16:creationId xmlns:a16="http://schemas.microsoft.com/office/drawing/2014/main" id="{FFE0B838-682E-DC4E-8D43-A1B22F2E544D}"/>
              </a:ext>
            </a:extLst>
          </p:cNvPr>
          <p:cNvSpPr>
            <a:spLocks noGrp="1"/>
          </p:cNvSpPr>
          <p:nvPr>
            <p:ph idx="1" hasCustomPrompt="1"/>
          </p:nvPr>
        </p:nvSpPr>
        <p:spPr>
          <a:xfrm>
            <a:off x="728311" y="2331030"/>
            <a:ext cx="4850331" cy="859182"/>
          </a:xfrm>
        </p:spPr>
        <p:txBody>
          <a:bodyPr/>
          <a:lstStyle>
            <a:lvl1pPr marL="0" indent="0">
              <a:buNone/>
              <a:defRPr sz="3000" b="0" i="0">
                <a:solidFill>
                  <a:srgbClr val="1E67AF"/>
                </a:solidFill>
                <a:latin typeface="Montserrat" panose="02000505000000020004" pitchFamily="2" charset="77"/>
              </a:defRPr>
            </a:lvl1pPr>
            <a:lvl2pPr marL="457200" indent="0">
              <a:buNone/>
              <a:defRPr/>
            </a:lvl2pPr>
          </a:lstStyle>
          <a:p>
            <a:pPr lvl="0"/>
            <a:r>
              <a:rPr lang="en-US" dirty="0"/>
              <a:t>PROMOTING EQUITY IN EDUCATION</a:t>
            </a:r>
          </a:p>
        </p:txBody>
      </p:sp>
      <p:sp>
        <p:nvSpPr>
          <p:cNvPr id="27" name="Content Placeholder 2">
            <a:extLst>
              <a:ext uri="{FF2B5EF4-FFF2-40B4-BE49-F238E27FC236}">
                <a16:creationId xmlns:a16="http://schemas.microsoft.com/office/drawing/2014/main" id="{9E85B1BD-5752-1346-86E8-C80890E6504B}"/>
              </a:ext>
            </a:extLst>
          </p:cNvPr>
          <p:cNvSpPr>
            <a:spLocks noGrp="1"/>
          </p:cNvSpPr>
          <p:nvPr>
            <p:ph idx="13" hasCustomPrompt="1"/>
          </p:nvPr>
        </p:nvSpPr>
        <p:spPr>
          <a:xfrm>
            <a:off x="728311" y="3316848"/>
            <a:ext cx="6028658" cy="1071897"/>
          </a:xfrm>
        </p:spPr>
        <p:txBody>
          <a:bodyPr/>
          <a:lstStyle>
            <a:lvl1pPr marL="0" indent="0">
              <a:buNone/>
              <a:defRPr sz="4000" b="1" i="0">
                <a:solidFill>
                  <a:srgbClr val="152740"/>
                </a:solidFill>
                <a:latin typeface="Montserrat" panose="02000505000000020004" pitchFamily="2" charset="77"/>
              </a:defRPr>
            </a:lvl1pPr>
            <a:lvl2pPr marL="457200" indent="0">
              <a:buNone/>
              <a:defRPr/>
            </a:lvl2pPr>
            <a:lvl3pPr marL="914400" indent="0">
              <a:buNone/>
              <a:defRPr/>
            </a:lvl3pPr>
          </a:lstStyle>
          <a:p>
            <a:pPr lvl="0"/>
            <a:r>
              <a:rPr lang="en-US" dirty="0"/>
              <a:t>UNIT 1: CONCEPTS AND FRAMEWORKS</a:t>
            </a:r>
          </a:p>
        </p:txBody>
      </p:sp>
      <p:sp>
        <p:nvSpPr>
          <p:cNvPr id="28" name="Content Placeholder 2">
            <a:extLst>
              <a:ext uri="{FF2B5EF4-FFF2-40B4-BE49-F238E27FC236}">
                <a16:creationId xmlns:a16="http://schemas.microsoft.com/office/drawing/2014/main" id="{B4BD26E1-80F4-B744-BB20-8695F137C701}"/>
              </a:ext>
            </a:extLst>
          </p:cNvPr>
          <p:cNvSpPr>
            <a:spLocks noGrp="1"/>
          </p:cNvSpPr>
          <p:nvPr>
            <p:ph idx="14" hasCustomPrompt="1"/>
          </p:nvPr>
        </p:nvSpPr>
        <p:spPr>
          <a:xfrm>
            <a:off x="728310" y="5233097"/>
            <a:ext cx="4850331" cy="369332"/>
          </a:xfrm>
        </p:spPr>
        <p:txBody>
          <a:bodyPr>
            <a:normAutofit/>
          </a:bodyPr>
          <a:lstStyle>
            <a:lvl1pPr marL="0" indent="0">
              <a:buNone/>
              <a:defRPr sz="2500" b="0" i="0">
                <a:solidFill>
                  <a:srgbClr val="152740"/>
                </a:solidFill>
                <a:latin typeface="Montserrat Light" pitchFamily="2" charset="77"/>
              </a:defRPr>
            </a:lvl1pPr>
            <a:lvl2pPr marL="457200" indent="0">
              <a:buNone/>
              <a:defRPr/>
            </a:lvl2pPr>
          </a:lstStyle>
          <a:p>
            <a:pPr lvl="0"/>
            <a:r>
              <a:rPr lang="en-US" dirty="0"/>
              <a:t>CONTRIBUTOR NAME</a:t>
            </a:r>
          </a:p>
        </p:txBody>
      </p:sp>
    </p:spTree>
    <p:extLst>
      <p:ext uri="{BB962C8B-B14F-4D97-AF65-F5344CB8AC3E}">
        <p14:creationId xmlns:p14="http://schemas.microsoft.com/office/powerpoint/2010/main" val="914681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2B5CA-730D-B943-AE22-0BF9DEE453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7EF9E8-6B3D-034F-97DF-D3C236A1E3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F6B46-00B9-CE46-81BA-BE3A148A6FB7}"/>
              </a:ext>
            </a:extLst>
          </p:cNvPr>
          <p:cNvSpPr>
            <a:spLocks noGrp="1"/>
          </p:cNvSpPr>
          <p:nvPr>
            <p:ph type="dt" sz="half" idx="10"/>
          </p:nvPr>
        </p:nvSpPr>
        <p:spPr/>
        <p:txBody>
          <a:bodyPr/>
          <a:lstStyle/>
          <a:p>
            <a:fld id="{D5CC61A6-CC0B-3241-B73B-6E611EF97C26}" type="datetimeFigureOut">
              <a:rPr lang="en-US" smtClean="0"/>
              <a:t>9/18/20</a:t>
            </a:fld>
            <a:endParaRPr lang="en-US"/>
          </a:p>
        </p:txBody>
      </p:sp>
      <p:sp>
        <p:nvSpPr>
          <p:cNvPr id="5" name="Footer Placeholder 4">
            <a:extLst>
              <a:ext uri="{FF2B5EF4-FFF2-40B4-BE49-F238E27FC236}">
                <a16:creationId xmlns:a16="http://schemas.microsoft.com/office/drawing/2014/main" id="{890A4512-034B-BA4C-85AE-15A0A84D2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BEB900-20E3-AB4A-9B34-820BF99E9DF5}"/>
              </a:ext>
            </a:extLst>
          </p:cNvPr>
          <p:cNvSpPr>
            <a:spLocks noGrp="1"/>
          </p:cNvSpPr>
          <p:nvPr>
            <p:ph type="sldNum" sz="quarter" idx="12"/>
          </p:nvPr>
        </p:nvSpPr>
        <p:spPr/>
        <p:txBody>
          <a:bodyPr/>
          <a:lstStyle/>
          <a:p>
            <a:fld id="{9E70BFA0-8CBE-9F4F-B7A5-B1D6548E704A}" type="slidenum">
              <a:rPr lang="en-US" smtClean="0"/>
              <a:t>‹#›</a:t>
            </a:fld>
            <a:endParaRPr lang="en-US"/>
          </a:p>
        </p:txBody>
      </p:sp>
    </p:spTree>
    <p:extLst>
      <p:ext uri="{BB962C8B-B14F-4D97-AF65-F5344CB8AC3E}">
        <p14:creationId xmlns:p14="http://schemas.microsoft.com/office/powerpoint/2010/main" val="26728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57CF-B2F6-C444-B9CD-35E4A2964C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AB4909-9994-C34F-9EF4-BE87893317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E2B8F7-4D18-0A4E-9EAD-0669FB7E4F9F}"/>
              </a:ext>
            </a:extLst>
          </p:cNvPr>
          <p:cNvSpPr>
            <a:spLocks noGrp="1"/>
          </p:cNvSpPr>
          <p:nvPr>
            <p:ph type="dt" sz="half" idx="10"/>
          </p:nvPr>
        </p:nvSpPr>
        <p:spPr/>
        <p:txBody>
          <a:bodyPr/>
          <a:lstStyle/>
          <a:p>
            <a:fld id="{D5CC61A6-CC0B-3241-B73B-6E611EF97C26}" type="datetimeFigureOut">
              <a:rPr lang="en-US" smtClean="0"/>
              <a:t>9/18/20</a:t>
            </a:fld>
            <a:endParaRPr lang="en-US"/>
          </a:p>
        </p:txBody>
      </p:sp>
      <p:sp>
        <p:nvSpPr>
          <p:cNvPr id="5" name="Footer Placeholder 4">
            <a:extLst>
              <a:ext uri="{FF2B5EF4-FFF2-40B4-BE49-F238E27FC236}">
                <a16:creationId xmlns:a16="http://schemas.microsoft.com/office/drawing/2014/main" id="{F0899380-C811-4F4F-BA47-1B3D64605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A4A2A-6DEE-6546-80D8-93728C0E37F0}"/>
              </a:ext>
            </a:extLst>
          </p:cNvPr>
          <p:cNvSpPr>
            <a:spLocks noGrp="1"/>
          </p:cNvSpPr>
          <p:nvPr>
            <p:ph type="sldNum" sz="quarter" idx="12"/>
          </p:nvPr>
        </p:nvSpPr>
        <p:spPr/>
        <p:txBody>
          <a:bodyPr/>
          <a:lstStyle/>
          <a:p>
            <a:fld id="{9E70BFA0-8CBE-9F4F-B7A5-B1D6548E704A}" type="slidenum">
              <a:rPr lang="en-US" smtClean="0"/>
              <a:t>‹#›</a:t>
            </a:fld>
            <a:endParaRPr lang="en-US"/>
          </a:p>
        </p:txBody>
      </p:sp>
    </p:spTree>
    <p:extLst>
      <p:ext uri="{BB962C8B-B14F-4D97-AF65-F5344CB8AC3E}">
        <p14:creationId xmlns:p14="http://schemas.microsoft.com/office/powerpoint/2010/main" val="181429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3B6E0-7CD7-2343-AB86-07DE23CE3B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8492EF-6BBD-5346-BE21-70A7D4F635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5B1589-8BEA-2A47-98AB-FCD88B0398D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493E69-55A8-0848-B69D-87E97C60E6BB}"/>
              </a:ext>
            </a:extLst>
          </p:cNvPr>
          <p:cNvSpPr>
            <a:spLocks noGrp="1"/>
          </p:cNvSpPr>
          <p:nvPr>
            <p:ph type="dt" sz="half" idx="10"/>
          </p:nvPr>
        </p:nvSpPr>
        <p:spPr/>
        <p:txBody>
          <a:bodyPr/>
          <a:lstStyle/>
          <a:p>
            <a:fld id="{D5CC61A6-CC0B-3241-B73B-6E611EF97C26}" type="datetimeFigureOut">
              <a:rPr lang="en-US" smtClean="0"/>
              <a:t>9/18/20</a:t>
            </a:fld>
            <a:endParaRPr lang="en-US"/>
          </a:p>
        </p:txBody>
      </p:sp>
      <p:sp>
        <p:nvSpPr>
          <p:cNvPr id="6" name="Footer Placeholder 5">
            <a:extLst>
              <a:ext uri="{FF2B5EF4-FFF2-40B4-BE49-F238E27FC236}">
                <a16:creationId xmlns:a16="http://schemas.microsoft.com/office/drawing/2014/main" id="{B9F75CF3-EAB1-074E-8D0D-D1C907E73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03DD6-0C11-5342-A1FA-570C096AF4BE}"/>
              </a:ext>
            </a:extLst>
          </p:cNvPr>
          <p:cNvSpPr>
            <a:spLocks noGrp="1"/>
          </p:cNvSpPr>
          <p:nvPr>
            <p:ph type="sldNum" sz="quarter" idx="12"/>
          </p:nvPr>
        </p:nvSpPr>
        <p:spPr/>
        <p:txBody>
          <a:bodyPr/>
          <a:lstStyle/>
          <a:p>
            <a:fld id="{9E70BFA0-8CBE-9F4F-B7A5-B1D6548E704A}" type="slidenum">
              <a:rPr lang="en-US" smtClean="0"/>
              <a:t>‹#›</a:t>
            </a:fld>
            <a:endParaRPr lang="en-US"/>
          </a:p>
        </p:txBody>
      </p:sp>
    </p:spTree>
    <p:extLst>
      <p:ext uri="{BB962C8B-B14F-4D97-AF65-F5344CB8AC3E}">
        <p14:creationId xmlns:p14="http://schemas.microsoft.com/office/powerpoint/2010/main" val="164465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0671-8263-2449-A90D-0C6C650012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9767AB-D08A-2B44-8CDD-CD890441CB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62C3632-FC71-AC44-8423-3DBEE9D30B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53328D-B676-F64F-9BCA-878622B69E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9B29C6-30E6-DF4F-A112-4076E3C37F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3646B2-BB3B-1847-8A92-D62ED3E36144}"/>
              </a:ext>
            </a:extLst>
          </p:cNvPr>
          <p:cNvSpPr>
            <a:spLocks noGrp="1"/>
          </p:cNvSpPr>
          <p:nvPr>
            <p:ph type="dt" sz="half" idx="10"/>
          </p:nvPr>
        </p:nvSpPr>
        <p:spPr/>
        <p:txBody>
          <a:bodyPr/>
          <a:lstStyle/>
          <a:p>
            <a:fld id="{D5CC61A6-CC0B-3241-B73B-6E611EF97C26}" type="datetimeFigureOut">
              <a:rPr lang="en-US" smtClean="0"/>
              <a:t>9/18/20</a:t>
            </a:fld>
            <a:endParaRPr lang="en-US"/>
          </a:p>
        </p:txBody>
      </p:sp>
      <p:sp>
        <p:nvSpPr>
          <p:cNvPr id="8" name="Footer Placeholder 7">
            <a:extLst>
              <a:ext uri="{FF2B5EF4-FFF2-40B4-BE49-F238E27FC236}">
                <a16:creationId xmlns:a16="http://schemas.microsoft.com/office/drawing/2014/main" id="{1D8A1EB5-2D6D-A548-9666-1D3C610772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CEF3B8-7B48-DB49-99FF-D33D61FEF953}"/>
              </a:ext>
            </a:extLst>
          </p:cNvPr>
          <p:cNvSpPr>
            <a:spLocks noGrp="1"/>
          </p:cNvSpPr>
          <p:nvPr>
            <p:ph type="sldNum" sz="quarter" idx="12"/>
          </p:nvPr>
        </p:nvSpPr>
        <p:spPr/>
        <p:txBody>
          <a:bodyPr/>
          <a:lstStyle/>
          <a:p>
            <a:fld id="{9E70BFA0-8CBE-9F4F-B7A5-B1D6548E704A}" type="slidenum">
              <a:rPr lang="en-US" smtClean="0"/>
              <a:t>‹#›</a:t>
            </a:fld>
            <a:endParaRPr lang="en-US"/>
          </a:p>
        </p:txBody>
      </p:sp>
    </p:spTree>
    <p:extLst>
      <p:ext uri="{BB962C8B-B14F-4D97-AF65-F5344CB8AC3E}">
        <p14:creationId xmlns:p14="http://schemas.microsoft.com/office/powerpoint/2010/main" val="266131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CA934-F194-344E-81C0-24EBC84BC6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D39592-40BF-C047-9911-7A1DCD12B1F0}"/>
              </a:ext>
            </a:extLst>
          </p:cNvPr>
          <p:cNvSpPr>
            <a:spLocks noGrp="1"/>
          </p:cNvSpPr>
          <p:nvPr>
            <p:ph type="dt" sz="half" idx="10"/>
          </p:nvPr>
        </p:nvSpPr>
        <p:spPr/>
        <p:txBody>
          <a:bodyPr/>
          <a:lstStyle/>
          <a:p>
            <a:fld id="{D5CC61A6-CC0B-3241-B73B-6E611EF97C26}" type="datetimeFigureOut">
              <a:rPr lang="en-US" smtClean="0"/>
              <a:t>9/18/20</a:t>
            </a:fld>
            <a:endParaRPr lang="en-US"/>
          </a:p>
        </p:txBody>
      </p:sp>
      <p:sp>
        <p:nvSpPr>
          <p:cNvPr id="4" name="Footer Placeholder 3">
            <a:extLst>
              <a:ext uri="{FF2B5EF4-FFF2-40B4-BE49-F238E27FC236}">
                <a16:creationId xmlns:a16="http://schemas.microsoft.com/office/drawing/2014/main" id="{6C26943D-1248-EC48-B21C-1F196F7FAE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584DE2-A7D1-6A49-A316-8BDB4DB8D7BC}"/>
              </a:ext>
            </a:extLst>
          </p:cNvPr>
          <p:cNvSpPr>
            <a:spLocks noGrp="1"/>
          </p:cNvSpPr>
          <p:nvPr>
            <p:ph type="sldNum" sz="quarter" idx="12"/>
          </p:nvPr>
        </p:nvSpPr>
        <p:spPr/>
        <p:txBody>
          <a:bodyPr/>
          <a:lstStyle/>
          <a:p>
            <a:fld id="{9E70BFA0-8CBE-9F4F-B7A5-B1D6548E704A}" type="slidenum">
              <a:rPr lang="en-US" smtClean="0"/>
              <a:t>‹#›</a:t>
            </a:fld>
            <a:endParaRPr lang="en-US"/>
          </a:p>
        </p:txBody>
      </p:sp>
    </p:spTree>
    <p:extLst>
      <p:ext uri="{BB962C8B-B14F-4D97-AF65-F5344CB8AC3E}">
        <p14:creationId xmlns:p14="http://schemas.microsoft.com/office/powerpoint/2010/main" val="3869111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BAD9E1-EB01-6440-BAE0-E26C16912E98}"/>
              </a:ext>
            </a:extLst>
          </p:cNvPr>
          <p:cNvSpPr>
            <a:spLocks noGrp="1"/>
          </p:cNvSpPr>
          <p:nvPr>
            <p:ph type="dt" sz="half" idx="10"/>
          </p:nvPr>
        </p:nvSpPr>
        <p:spPr/>
        <p:txBody>
          <a:bodyPr/>
          <a:lstStyle/>
          <a:p>
            <a:fld id="{D5CC61A6-CC0B-3241-B73B-6E611EF97C26}" type="datetimeFigureOut">
              <a:rPr lang="en-US" smtClean="0"/>
              <a:t>9/18/20</a:t>
            </a:fld>
            <a:endParaRPr lang="en-US"/>
          </a:p>
        </p:txBody>
      </p:sp>
      <p:sp>
        <p:nvSpPr>
          <p:cNvPr id="3" name="Footer Placeholder 2">
            <a:extLst>
              <a:ext uri="{FF2B5EF4-FFF2-40B4-BE49-F238E27FC236}">
                <a16:creationId xmlns:a16="http://schemas.microsoft.com/office/drawing/2014/main" id="{79447217-CB92-3442-B60F-F6377D8C51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8F4431-4877-8341-9C58-9394378DCBEC}"/>
              </a:ext>
            </a:extLst>
          </p:cNvPr>
          <p:cNvSpPr>
            <a:spLocks noGrp="1"/>
          </p:cNvSpPr>
          <p:nvPr>
            <p:ph type="sldNum" sz="quarter" idx="12"/>
          </p:nvPr>
        </p:nvSpPr>
        <p:spPr/>
        <p:txBody>
          <a:bodyPr/>
          <a:lstStyle/>
          <a:p>
            <a:fld id="{9E70BFA0-8CBE-9F4F-B7A5-B1D6548E704A}" type="slidenum">
              <a:rPr lang="en-US" smtClean="0"/>
              <a:t>‹#›</a:t>
            </a:fld>
            <a:endParaRPr lang="en-US"/>
          </a:p>
        </p:txBody>
      </p:sp>
    </p:spTree>
    <p:extLst>
      <p:ext uri="{BB962C8B-B14F-4D97-AF65-F5344CB8AC3E}">
        <p14:creationId xmlns:p14="http://schemas.microsoft.com/office/powerpoint/2010/main" val="2225918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D4E6C-54D3-E046-A3F4-65526E6DF5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CF7DBA-5A03-1E4D-B379-E11FC5896D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1710A-2999-F64A-BE5A-9242B11727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7B9376-02B8-B04A-A3EF-38A571221EAA}"/>
              </a:ext>
            </a:extLst>
          </p:cNvPr>
          <p:cNvSpPr>
            <a:spLocks noGrp="1"/>
          </p:cNvSpPr>
          <p:nvPr>
            <p:ph type="dt" sz="half" idx="10"/>
          </p:nvPr>
        </p:nvSpPr>
        <p:spPr/>
        <p:txBody>
          <a:bodyPr/>
          <a:lstStyle/>
          <a:p>
            <a:fld id="{D5CC61A6-CC0B-3241-B73B-6E611EF97C26}" type="datetimeFigureOut">
              <a:rPr lang="en-US" smtClean="0"/>
              <a:t>9/18/20</a:t>
            </a:fld>
            <a:endParaRPr lang="en-US"/>
          </a:p>
        </p:txBody>
      </p:sp>
      <p:sp>
        <p:nvSpPr>
          <p:cNvPr id="6" name="Footer Placeholder 5">
            <a:extLst>
              <a:ext uri="{FF2B5EF4-FFF2-40B4-BE49-F238E27FC236}">
                <a16:creationId xmlns:a16="http://schemas.microsoft.com/office/drawing/2014/main" id="{EF23CF1A-DB05-E74D-92C4-2E4D3AB2A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D8CB7F-1907-B942-A689-70732BC8F8F7}"/>
              </a:ext>
            </a:extLst>
          </p:cNvPr>
          <p:cNvSpPr>
            <a:spLocks noGrp="1"/>
          </p:cNvSpPr>
          <p:nvPr>
            <p:ph type="sldNum" sz="quarter" idx="12"/>
          </p:nvPr>
        </p:nvSpPr>
        <p:spPr/>
        <p:txBody>
          <a:bodyPr/>
          <a:lstStyle/>
          <a:p>
            <a:fld id="{9E70BFA0-8CBE-9F4F-B7A5-B1D6548E704A}" type="slidenum">
              <a:rPr lang="en-US" smtClean="0"/>
              <a:t>‹#›</a:t>
            </a:fld>
            <a:endParaRPr lang="en-US"/>
          </a:p>
        </p:txBody>
      </p:sp>
    </p:spTree>
    <p:extLst>
      <p:ext uri="{BB962C8B-B14F-4D97-AF65-F5344CB8AC3E}">
        <p14:creationId xmlns:p14="http://schemas.microsoft.com/office/powerpoint/2010/main" val="7860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DC7BB-721F-1849-99A5-A6508DBF77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23FFF9-E7C6-C740-9E95-F4B1FF35D1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DA44C0-27E2-AC45-AD52-470A3AAD2A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FAE0D2-8579-CD45-820D-A13FE29238D3}"/>
              </a:ext>
            </a:extLst>
          </p:cNvPr>
          <p:cNvSpPr>
            <a:spLocks noGrp="1"/>
          </p:cNvSpPr>
          <p:nvPr>
            <p:ph type="dt" sz="half" idx="10"/>
          </p:nvPr>
        </p:nvSpPr>
        <p:spPr/>
        <p:txBody>
          <a:bodyPr/>
          <a:lstStyle/>
          <a:p>
            <a:fld id="{D5CC61A6-CC0B-3241-B73B-6E611EF97C26}" type="datetimeFigureOut">
              <a:rPr lang="en-US" smtClean="0"/>
              <a:t>9/18/20</a:t>
            </a:fld>
            <a:endParaRPr lang="en-US"/>
          </a:p>
        </p:txBody>
      </p:sp>
      <p:sp>
        <p:nvSpPr>
          <p:cNvPr id="6" name="Footer Placeholder 5">
            <a:extLst>
              <a:ext uri="{FF2B5EF4-FFF2-40B4-BE49-F238E27FC236}">
                <a16:creationId xmlns:a16="http://schemas.microsoft.com/office/drawing/2014/main" id="{E2356CB9-BB59-154B-98A4-99625F2346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EDE103-AB88-AB4E-8EC9-CA80F202F33F}"/>
              </a:ext>
            </a:extLst>
          </p:cNvPr>
          <p:cNvSpPr>
            <a:spLocks noGrp="1"/>
          </p:cNvSpPr>
          <p:nvPr>
            <p:ph type="sldNum" sz="quarter" idx="12"/>
          </p:nvPr>
        </p:nvSpPr>
        <p:spPr/>
        <p:txBody>
          <a:bodyPr/>
          <a:lstStyle/>
          <a:p>
            <a:fld id="{9E70BFA0-8CBE-9F4F-B7A5-B1D6548E704A}" type="slidenum">
              <a:rPr lang="en-US" smtClean="0"/>
              <a:t>‹#›</a:t>
            </a:fld>
            <a:endParaRPr lang="en-US"/>
          </a:p>
        </p:txBody>
      </p:sp>
    </p:spTree>
    <p:extLst>
      <p:ext uri="{BB962C8B-B14F-4D97-AF65-F5344CB8AC3E}">
        <p14:creationId xmlns:p14="http://schemas.microsoft.com/office/powerpoint/2010/main" val="186833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3B17AB-4A7F-7543-91F8-296C6A88E6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C4E293-FB83-0742-A9AA-87DE2BE52F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7E1E1-A921-D042-881B-B120B6C869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C61A6-CC0B-3241-B73B-6E611EF97C26}" type="datetimeFigureOut">
              <a:rPr lang="en-US" smtClean="0"/>
              <a:t>9/18/20</a:t>
            </a:fld>
            <a:endParaRPr lang="en-US"/>
          </a:p>
        </p:txBody>
      </p:sp>
      <p:sp>
        <p:nvSpPr>
          <p:cNvPr id="5" name="Footer Placeholder 4">
            <a:extLst>
              <a:ext uri="{FF2B5EF4-FFF2-40B4-BE49-F238E27FC236}">
                <a16:creationId xmlns:a16="http://schemas.microsoft.com/office/drawing/2014/main" id="{7BF08D79-C15D-ED4E-860F-6B31E11667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DA4ACB-D3CA-354B-98F4-E98B2BE2CF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0BFA0-8CBE-9F4F-B7A5-B1D6548E704A}" type="slidenum">
              <a:rPr lang="en-US" smtClean="0"/>
              <a:t>‹#›</a:t>
            </a:fld>
            <a:endParaRPr lang="en-US"/>
          </a:p>
        </p:txBody>
      </p:sp>
    </p:spTree>
    <p:extLst>
      <p:ext uri="{BB962C8B-B14F-4D97-AF65-F5344CB8AC3E}">
        <p14:creationId xmlns:p14="http://schemas.microsoft.com/office/powerpoint/2010/main" val="1623294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DDA9DE-6A38-6C4C-8111-132EB9BCF838}"/>
              </a:ext>
            </a:extLst>
          </p:cNvPr>
          <p:cNvSpPr>
            <a:spLocks noGrp="1"/>
          </p:cNvSpPr>
          <p:nvPr>
            <p:ph idx="1"/>
          </p:nvPr>
        </p:nvSpPr>
        <p:spPr/>
        <p:txBody>
          <a:bodyPr>
            <a:normAutofit lnSpcReduction="10000"/>
          </a:bodyPr>
          <a:lstStyle/>
          <a:p>
            <a:r>
              <a:rPr lang="en-US" dirty="0"/>
              <a:t>PROMOTING EQUITY IN EDUCATION</a:t>
            </a:r>
          </a:p>
          <a:p>
            <a:endParaRPr lang="en-US" dirty="0"/>
          </a:p>
        </p:txBody>
      </p:sp>
      <p:sp>
        <p:nvSpPr>
          <p:cNvPr id="3" name="Content Placeholder 2">
            <a:extLst>
              <a:ext uri="{FF2B5EF4-FFF2-40B4-BE49-F238E27FC236}">
                <a16:creationId xmlns:a16="http://schemas.microsoft.com/office/drawing/2014/main" id="{640EAD80-74A8-7045-A357-8810F9677DF8}"/>
              </a:ext>
            </a:extLst>
          </p:cNvPr>
          <p:cNvSpPr>
            <a:spLocks noGrp="1"/>
          </p:cNvSpPr>
          <p:nvPr>
            <p:ph idx="13"/>
          </p:nvPr>
        </p:nvSpPr>
        <p:spPr/>
        <p:txBody>
          <a:bodyPr>
            <a:normAutofit fontScale="92500" lnSpcReduction="10000"/>
          </a:bodyPr>
          <a:lstStyle/>
          <a:p>
            <a:r>
              <a:rPr lang="en-US" dirty="0"/>
              <a:t>UNIT 4: SCHOOL-TO-SCHOOL COOPERATION</a:t>
            </a:r>
          </a:p>
        </p:txBody>
      </p:sp>
      <p:sp>
        <p:nvSpPr>
          <p:cNvPr id="4" name="Content Placeholder 3">
            <a:extLst>
              <a:ext uri="{FF2B5EF4-FFF2-40B4-BE49-F238E27FC236}">
                <a16:creationId xmlns:a16="http://schemas.microsoft.com/office/drawing/2014/main" id="{D19A7FDA-009D-FB45-802D-333A58EC8ADE}"/>
              </a:ext>
            </a:extLst>
          </p:cNvPr>
          <p:cNvSpPr>
            <a:spLocks noGrp="1"/>
          </p:cNvSpPr>
          <p:nvPr>
            <p:ph idx="14"/>
          </p:nvPr>
        </p:nvSpPr>
        <p:spPr/>
        <p:txBody>
          <a:bodyPr>
            <a:noAutofit/>
          </a:bodyPr>
          <a:lstStyle/>
          <a:p>
            <a:pPr lvl="0"/>
            <a:r>
              <a:rPr lang="en-US" sz="2800" b="1" dirty="0"/>
              <a:t>MEL AINSCOW </a:t>
            </a:r>
          </a:p>
        </p:txBody>
      </p:sp>
    </p:spTree>
    <p:extLst>
      <p:ext uri="{BB962C8B-B14F-4D97-AF65-F5344CB8AC3E}">
        <p14:creationId xmlns:p14="http://schemas.microsoft.com/office/powerpoint/2010/main" val="1236673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DDA9DE-6A38-6C4C-8111-132EB9BCF838}"/>
              </a:ext>
            </a:extLst>
          </p:cNvPr>
          <p:cNvSpPr>
            <a:spLocks noGrp="1"/>
          </p:cNvSpPr>
          <p:nvPr>
            <p:ph idx="1"/>
          </p:nvPr>
        </p:nvSpPr>
        <p:spPr/>
        <p:txBody>
          <a:bodyPr>
            <a:normAutofit lnSpcReduction="10000"/>
          </a:bodyPr>
          <a:lstStyle/>
          <a:p>
            <a:r>
              <a:rPr lang="en-US" dirty="0"/>
              <a:t>PROMOTING EQUITY IN EDUCATION</a:t>
            </a:r>
          </a:p>
          <a:p>
            <a:endParaRPr lang="en-US" dirty="0"/>
          </a:p>
        </p:txBody>
      </p:sp>
      <p:sp>
        <p:nvSpPr>
          <p:cNvPr id="3" name="Content Placeholder 2">
            <a:extLst>
              <a:ext uri="{FF2B5EF4-FFF2-40B4-BE49-F238E27FC236}">
                <a16:creationId xmlns:a16="http://schemas.microsoft.com/office/drawing/2014/main" id="{640EAD80-74A8-7045-A357-8810F9677DF8}"/>
              </a:ext>
            </a:extLst>
          </p:cNvPr>
          <p:cNvSpPr>
            <a:spLocks noGrp="1"/>
          </p:cNvSpPr>
          <p:nvPr>
            <p:ph idx="13"/>
          </p:nvPr>
        </p:nvSpPr>
        <p:spPr/>
        <p:txBody>
          <a:bodyPr>
            <a:normAutofit fontScale="92500" lnSpcReduction="10000"/>
          </a:bodyPr>
          <a:lstStyle/>
          <a:p>
            <a:r>
              <a:rPr lang="en-US" dirty="0"/>
              <a:t>UNIT 4: SCHOOL-TO-SCHOOL COOPERATION</a:t>
            </a:r>
          </a:p>
        </p:txBody>
      </p:sp>
      <p:sp>
        <p:nvSpPr>
          <p:cNvPr id="4" name="Content Placeholder 3">
            <a:extLst>
              <a:ext uri="{FF2B5EF4-FFF2-40B4-BE49-F238E27FC236}">
                <a16:creationId xmlns:a16="http://schemas.microsoft.com/office/drawing/2014/main" id="{D19A7FDA-009D-FB45-802D-333A58EC8ADE}"/>
              </a:ext>
            </a:extLst>
          </p:cNvPr>
          <p:cNvSpPr>
            <a:spLocks noGrp="1"/>
          </p:cNvSpPr>
          <p:nvPr>
            <p:ph idx="14"/>
          </p:nvPr>
        </p:nvSpPr>
        <p:spPr/>
        <p:txBody>
          <a:bodyPr>
            <a:noAutofit/>
          </a:bodyPr>
          <a:lstStyle/>
          <a:p>
            <a:pPr lvl="0"/>
            <a:r>
              <a:rPr lang="en-US" sz="2800" b="1" dirty="0"/>
              <a:t>MEL AINSCOW </a:t>
            </a:r>
          </a:p>
        </p:txBody>
      </p:sp>
    </p:spTree>
    <p:extLst>
      <p:ext uri="{BB962C8B-B14F-4D97-AF65-F5344CB8AC3E}">
        <p14:creationId xmlns:p14="http://schemas.microsoft.com/office/powerpoint/2010/main" val="334646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8591" b="8591"/>
          <a:stretch>
            <a:fillRect/>
          </a:stretch>
        </p:blipFill>
        <p:spPr bwMode="auto">
          <a:xfrm>
            <a:off x="550018" y="127590"/>
            <a:ext cx="4683097" cy="2637727"/>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713916" y="3492795"/>
            <a:ext cx="4843674" cy="3370521"/>
          </a:xfrm>
          <a:prstGeom prst="rect">
            <a:avLst/>
          </a:prstGeom>
          <a:noFill/>
          <a:ln>
            <a:noFill/>
          </a:ln>
        </p:spPr>
      </p:pic>
      <p:sp>
        <p:nvSpPr>
          <p:cNvPr id="3" name="Rectangle 2"/>
          <p:cNvSpPr/>
          <p:nvPr/>
        </p:nvSpPr>
        <p:spPr>
          <a:xfrm>
            <a:off x="3110258" y="2967336"/>
            <a:ext cx="5971507" cy="707886"/>
          </a:xfrm>
          <a:prstGeom prst="rect">
            <a:avLst/>
          </a:prstGeom>
          <a:noFill/>
        </p:spPr>
        <p:txBody>
          <a:bodyPr wrap="none" lIns="91440" tIns="45720" rIns="91440" bIns="45720">
            <a:spAutoFit/>
          </a:bodyPr>
          <a:lstStyle/>
          <a:p>
            <a:pPr algn="ctr"/>
            <a:r>
              <a:rPr lang="en-GB"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a:rPr>
              <a:t>Between-school factors</a:t>
            </a:r>
          </a:p>
        </p:txBody>
      </p:sp>
    </p:spTree>
    <p:extLst>
      <p:ext uri="{BB962C8B-B14F-4D97-AF65-F5344CB8AC3E}">
        <p14:creationId xmlns:p14="http://schemas.microsoft.com/office/powerpoint/2010/main" val="83867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a:xfrm>
            <a:off x="829340" y="404037"/>
            <a:ext cx="10561673" cy="6453963"/>
          </a:xfrm>
        </p:spPr>
        <p:txBody>
          <a:bodyPr>
            <a:normAutofit fontScale="25000" lnSpcReduction="20000"/>
          </a:bodyPr>
          <a:lstStyle/>
          <a:p>
            <a:pPr algn="ctr" eaLnBrk="1" hangingPunct="1">
              <a:lnSpc>
                <a:spcPct val="120000"/>
              </a:lnSpc>
              <a:buFontTx/>
              <a:buNone/>
              <a:defRPr/>
            </a:pPr>
            <a:r>
              <a:rPr lang="en-GB" sz="5100" b="1" i="1" dirty="0">
                <a:latin typeface="Arial" panose="020B0604020202020204" pitchFamily="34" charset="0"/>
                <a:cs typeface="Arial" panose="020B0604020202020204" pitchFamily="34" charset="0"/>
              </a:rPr>
              <a:t> </a:t>
            </a:r>
            <a:r>
              <a:rPr lang="en-GB" sz="12800" b="1" dirty="0">
                <a:latin typeface="Arial" panose="020B0604020202020204" pitchFamily="34" charset="0"/>
                <a:cs typeface="Arial" panose="020B0604020202020204" pitchFamily="34" charset="0"/>
              </a:rPr>
              <a:t>Schools working together</a:t>
            </a:r>
            <a:endParaRPr lang="en-GB" sz="14400" b="1" dirty="0">
              <a:latin typeface="Arial" panose="020B0604020202020204" pitchFamily="34" charset="0"/>
              <a:cs typeface="Arial" panose="020B0604020202020204" pitchFamily="34" charset="0"/>
            </a:endParaRPr>
          </a:p>
          <a:p>
            <a:pPr algn="just" eaLnBrk="1" hangingPunct="1">
              <a:lnSpc>
                <a:spcPct val="120000"/>
              </a:lnSpc>
              <a:buFontTx/>
              <a:buNone/>
              <a:defRPr/>
            </a:pPr>
            <a:r>
              <a:rPr lang="en-GB" sz="12800" b="1" dirty="0">
                <a:latin typeface="Arial" panose="020B0604020202020204" pitchFamily="34" charset="0"/>
                <a:cs typeface="Arial" panose="020B0604020202020204" pitchFamily="34" charset="0"/>
              </a:rPr>
              <a:t>  </a:t>
            </a:r>
          </a:p>
          <a:p>
            <a:pPr algn="just" eaLnBrk="1" hangingPunct="1">
              <a:lnSpc>
                <a:spcPct val="120000"/>
              </a:lnSpc>
              <a:buFontTx/>
              <a:buNone/>
              <a:defRPr/>
            </a:pPr>
            <a:r>
              <a:rPr lang="en-GB" sz="12800" b="1" dirty="0">
                <a:latin typeface="Arial" panose="020B0604020202020204" pitchFamily="34" charset="0"/>
                <a:cs typeface="Arial" panose="020B0604020202020204" pitchFamily="34" charset="0"/>
              </a:rPr>
              <a:t>  Studies indicate that collaboration between schools has an enormous potential for fostering the capacity of education systems to respond to learner diversity. More specifically, they show how such partnerships can help to reduce the polarization of schools, to the particular benefit of those students who seem marginalized at the edges of the system, and whose performance and attitudes cause increasing concern.</a:t>
            </a:r>
          </a:p>
          <a:p>
            <a:pPr marL="0" indent="0" algn="just">
              <a:lnSpc>
                <a:spcPct val="120000"/>
              </a:lnSpc>
              <a:buNone/>
            </a:pPr>
            <a:endParaRPr lang="en-GB" sz="5100" b="1" dirty="0">
              <a:latin typeface="Arial" panose="020B0604020202020204" pitchFamily="34" charset="0"/>
              <a:cs typeface="Arial" panose="020B0604020202020204" pitchFamily="34" charset="0"/>
            </a:endParaRPr>
          </a:p>
          <a:p>
            <a:pPr marL="0" indent="0" algn="just">
              <a:lnSpc>
                <a:spcPct val="120000"/>
              </a:lnSpc>
              <a:buNone/>
            </a:pPr>
            <a:endParaRPr lang="en-GB" sz="4000" b="1" dirty="0">
              <a:latin typeface="Arial" panose="020B0604020202020204" pitchFamily="34" charset="0"/>
              <a:cs typeface="Arial" panose="020B0604020202020204" pitchFamily="34" charset="0"/>
            </a:endParaRPr>
          </a:p>
          <a:p>
            <a:pPr marL="0" indent="0">
              <a:buNone/>
            </a:pPr>
            <a:endParaRPr lang="en-GB" sz="4000" dirty="0">
              <a:latin typeface="Arial" panose="020B0604020202020204" pitchFamily="34" charset="0"/>
              <a:cs typeface="Arial" panose="020B0604020202020204" pitchFamily="34" charset="0"/>
            </a:endParaRPr>
          </a:p>
          <a:p>
            <a:pPr marL="0" indent="0">
              <a:buNone/>
            </a:pPr>
            <a:endParaRPr lang="en-GB" sz="4000" dirty="0">
              <a:latin typeface="Arial" panose="020B0604020202020204" pitchFamily="34" charset="0"/>
              <a:cs typeface="Arial" panose="020B0604020202020204" pitchFamily="34" charset="0"/>
            </a:endParaRPr>
          </a:p>
          <a:p>
            <a:pPr algn="ctr" eaLnBrk="1" hangingPunct="1">
              <a:lnSpc>
                <a:spcPct val="90000"/>
              </a:lnSpc>
              <a:buFontTx/>
              <a:buNone/>
              <a:defRPr/>
            </a:pPr>
            <a:endParaRPr lang="en-GB" sz="4400" b="1" dirty="0">
              <a:latin typeface="Arial" panose="020B0604020202020204" pitchFamily="34" charset="0"/>
              <a:cs typeface="Arial" panose="020B0604020202020204" pitchFamily="34" charset="0"/>
            </a:endParaRPr>
          </a:p>
          <a:p>
            <a:pPr eaLnBrk="1" hangingPunct="1">
              <a:lnSpc>
                <a:spcPct val="90000"/>
              </a:lnSpc>
              <a:buFontTx/>
              <a:buNone/>
              <a:defRPr/>
            </a:pPr>
            <a:r>
              <a:rPr lang="en-GB" sz="4400" b="1" dirty="0">
                <a:latin typeface="Arial" panose="020B0604020202020204" pitchFamily="34" charset="0"/>
                <a:cs typeface="Arial" panose="020B0604020202020204" pitchFamily="34" charset="0"/>
              </a:rPr>
              <a:t>  </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728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DE2F-C859-5B49-AFE1-3BF2027DBCA9}"/>
              </a:ext>
            </a:extLst>
          </p:cNvPr>
          <p:cNvSpPr>
            <a:spLocks noGrp="1"/>
          </p:cNvSpPr>
          <p:nvPr>
            <p:ph type="title"/>
          </p:nvPr>
        </p:nvSpPr>
        <p:spPr>
          <a:xfrm>
            <a:off x="758456" y="1"/>
            <a:ext cx="10154093" cy="1137683"/>
          </a:xfrm>
        </p:spPr>
        <p:txBody>
          <a:bodyPr>
            <a:normAutofit/>
          </a:bodyPr>
          <a:lstStyle/>
          <a:p>
            <a:pPr algn="ctr"/>
            <a:r>
              <a:rPr lang="en-GB" sz="2800" b="1" dirty="0">
                <a:latin typeface="Arial" panose="020B0604020202020204" pitchFamily="34" charset="0"/>
                <a:cs typeface="Arial" panose="020B0604020202020204" pitchFamily="34" charset="0"/>
              </a:rPr>
              <a:t>An example: the Central South Wales Challenge </a:t>
            </a:r>
            <a:endParaRPr lang="en-US" sz="2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0BA4762-EF4B-E54B-9F01-05B7C99A5BF5}"/>
              </a:ext>
            </a:extLst>
          </p:cNvPr>
          <p:cNvSpPr>
            <a:spLocks noGrp="1"/>
          </p:cNvSpPr>
          <p:nvPr>
            <p:ph idx="1"/>
          </p:nvPr>
        </p:nvSpPr>
        <p:spPr>
          <a:xfrm>
            <a:off x="758456" y="1148317"/>
            <a:ext cx="10522687" cy="5380075"/>
          </a:xfrm>
        </p:spPr>
        <p:txBody>
          <a:bodyPr>
            <a:normAutofit lnSpcReduction="10000"/>
          </a:bodyPr>
          <a:lstStyle/>
          <a:p>
            <a:pPr lvl="1">
              <a:buFont typeface="Arial" panose="020B0604020202020204" pitchFamily="34" charset="0"/>
              <a:buChar char="•"/>
            </a:pPr>
            <a:r>
              <a:rPr lang="en-GB" sz="2800" b="1" dirty="0">
                <a:latin typeface="Arial" panose="020B0604020202020204" pitchFamily="34" charset="0"/>
                <a:cs typeface="Arial" panose="020B0604020202020204" pitchFamily="34" charset="0"/>
              </a:rPr>
              <a:t>Launched in January 2014</a:t>
            </a:r>
          </a:p>
          <a:p>
            <a:pPr lvl="1">
              <a:buFont typeface="Arial" panose="020B0604020202020204" pitchFamily="34" charset="0"/>
              <a:buChar char="•"/>
            </a:pPr>
            <a:endParaRPr lang="en-GB" sz="2800" b="1"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2800" b="1" dirty="0">
                <a:latin typeface="Arial" panose="020B0604020202020204" pitchFamily="34" charset="0"/>
                <a:cs typeface="Arial" panose="020B0604020202020204" pitchFamily="34" charset="0"/>
              </a:rPr>
              <a:t>A partnership of just over 400 schools, across five local authorities, including the capital city, Cardiff </a:t>
            </a:r>
          </a:p>
          <a:p>
            <a:pPr lvl="1">
              <a:buFont typeface="Arial" panose="020B0604020202020204" pitchFamily="34" charset="0"/>
              <a:buChar char="•"/>
            </a:pPr>
            <a:endParaRPr lang="en-GB" sz="2800" b="1"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2800" b="1" dirty="0">
                <a:latin typeface="Arial" panose="020B0604020202020204" pitchFamily="34" charset="0"/>
                <a:cs typeface="Arial" panose="020B0604020202020204" pitchFamily="34" charset="0"/>
              </a:rPr>
              <a:t>Instigated by the Directors of Education and endorsed by local politicians</a:t>
            </a:r>
          </a:p>
          <a:p>
            <a:pPr lvl="1">
              <a:buFont typeface="Arial" panose="020B0604020202020204" pitchFamily="34" charset="0"/>
              <a:buChar char="•"/>
            </a:pPr>
            <a:endParaRPr lang="sk-SK" sz="2800" b="1" dirty="0">
              <a:latin typeface="Arial" charset="0"/>
              <a:ea typeface="Arial" charset="0"/>
              <a:cs typeface="Arial" charset="0"/>
            </a:endParaRPr>
          </a:p>
          <a:p>
            <a:pPr lvl="1">
              <a:buFont typeface="Arial" panose="020B0604020202020204" pitchFamily="34" charset="0"/>
              <a:buChar char="•"/>
            </a:pPr>
            <a:r>
              <a:rPr lang="sk-SK" sz="2800" b="1" dirty="0" err="1">
                <a:latin typeface="Arial" charset="0"/>
                <a:ea typeface="Arial" charset="0"/>
                <a:cs typeface="Arial" charset="0"/>
              </a:rPr>
              <a:t>Home</a:t>
            </a:r>
            <a:r>
              <a:rPr lang="sk-SK" sz="2800" b="1" dirty="0">
                <a:latin typeface="Arial" charset="0"/>
                <a:ea typeface="Arial" charset="0"/>
                <a:cs typeface="Arial" charset="0"/>
              </a:rPr>
              <a:t> to </a:t>
            </a:r>
            <a:r>
              <a:rPr lang="sk-SK" sz="2800" b="1" dirty="0" err="1">
                <a:latin typeface="Arial" charset="0"/>
                <a:ea typeface="Arial" charset="0"/>
                <a:cs typeface="Arial" charset="0"/>
              </a:rPr>
              <a:t>the</a:t>
            </a:r>
            <a:r>
              <a:rPr lang="sk-SK" sz="2800" b="1" dirty="0">
                <a:latin typeface="Arial" charset="0"/>
                <a:ea typeface="Arial" charset="0"/>
                <a:cs typeface="Arial" charset="0"/>
              </a:rPr>
              <a:t> </a:t>
            </a:r>
            <a:r>
              <a:rPr lang="sk-SK" sz="2800" b="1" dirty="0" err="1">
                <a:latin typeface="Arial" charset="0"/>
                <a:ea typeface="Arial" charset="0"/>
                <a:cs typeface="Arial" charset="0"/>
              </a:rPr>
              <a:t>highest</a:t>
            </a:r>
            <a:r>
              <a:rPr lang="sk-SK" sz="2800" b="1" dirty="0">
                <a:latin typeface="Arial" charset="0"/>
                <a:ea typeface="Arial" charset="0"/>
                <a:cs typeface="Arial" charset="0"/>
              </a:rPr>
              <a:t> </a:t>
            </a:r>
            <a:r>
              <a:rPr lang="sk-SK" sz="2800" b="1" dirty="0" err="1">
                <a:latin typeface="Arial" charset="0"/>
                <a:ea typeface="Arial" charset="0"/>
                <a:cs typeface="Arial" charset="0"/>
              </a:rPr>
              <a:t>number</a:t>
            </a:r>
            <a:r>
              <a:rPr lang="sk-SK" sz="2800" b="1" dirty="0">
                <a:latin typeface="Arial" charset="0"/>
                <a:ea typeface="Arial" charset="0"/>
                <a:cs typeface="Arial" charset="0"/>
              </a:rPr>
              <a:t> and </a:t>
            </a:r>
            <a:r>
              <a:rPr lang="sk-SK" sz="2800" b="1" dirty="0" err="1">
                <a:latin typeface="Arial" charset="0"/>
                <a:ea typeface="Arial" charset="0"/>
                <a:cs typeface="Arial" charset="0"/>
              </a:rPr>
              <a:t>the</a:t>
            </a:r>
            <a:r>
              <a:rPr lang="sk-SK" sz="2800" b="1" dirty="0">
                <a:latin typeface="Arial" charset="0"/>
                <a:ea typeface="Arial" charset="0"/>
                <a:cs typeface="Arial" charset="0"/>
              </a:rPr>
              <a:t> </a:t>
            </a:r>
            <a:r>
              <a:rPr lang="sk-SK" sz="2800" b="1" dirty="0" err="1">
                <a:latin typeface="Arial" charset="0"/>
                <a:ea typeface="Arial" charset="0"/>
                <a:cs typeface="Arial" charset="0"/>
              </a:rPr>
              <a:t>largest</a:t>
            </a:r>
            <a:r>
              <a:rPr lang="sk-SK" sz="2800" b="1" dirty="0">
                <a:latin typeface="Arial" charset="0"/>
                <a:ea typeface="Arial" charset="0"/>
                <a:cs typeface="Arial" charset="0"/>
              </a:rPr>
              <a:t> </a:t>
            </a:r>
            <a:r>
              <a:rPr lang="sk-SK" sz="2800" b="1" dirty="0" err="1">
                <a:latin typeface="Arial" charset="0"/>
                <a:ea typeface="Arial" charset="0"/>
                <a:cs typeface="Arial" charset="0"/>
              </a:rPr>
              <a:t>proportion</a:t>
            </a:r>
            <a:r>
              <a:rPr lang="sk-SK" sz="2800" b="1" dirty="0">
                <a:latin typeface="Arial" charset="0"/>
                <a:ea typeface="Arial" charset="0"/>
                <a:cs typeface="Arial" charset="0"/>
              </a:rPr>
              <a:t> of </a:t>
            </a:r>
            <a:r>
              <a:rPr lang="sk-SK" sz="2800" b="1" dirty="0" err="1">
                <a:latin typeface="Arial" charset="0"/>
                <a:ea typeface="Arial" charset="0"/>
                <a:cs typeface="Arial" charset="0"/>
              </a:rPr>
              <a:t>children</a:t>
            </a:r>
            <a:r>
              <a:rPr lang="sk-SK" sz="2800" b="1" dirty="0">
                <a:latin typeface="Arial" charset="0"/>
                <a:ea typeface="Arial" charset="0"/>
                <a:cs typeface="Arial" charset="0"/>
              </a:rPr>
              <a:t> </a:t>
            </a:r>
            <a:r>
              <a:rPr lang="sk-SK" sz="2800" b="1" dirty="0" err="1">
                <a:latin typeface="Arial" charset="0"/>
                <a:ea typeface="Arial" charset="0"/>
                <a:cs typeface="Arial" charset="0"/>
              </a:rPr>
              <a:t>living</a:t>
            </a:r>
            <a:r>
              <a:rPr lang="sk-SK" sz="2800" b="1" dirty="0">
                <a:latin typeface="Arial" charset="0"/>
                <a:ea typeface="Arial" charset="0"/>
                <a:cs typeface="Arial" charset="0"/>
              </a:rPr>
              <a:t> in </a:t>
            </a:r>
            <a:r>
              <a:rPr lang="sk-SK" sz="2800" b="1" dirty="0" err="1">
                <a:latin typeface="Arial" charset="0"/>
                <a:ea typeface="Arial" charset="0"/>
                <a:cs typeface="Arial" charset="0"/>
              </a:rPr>
              <a:t>poverty</a:t>
            </a:r>
            <a:endParaRPr lang="sk-SK" sz="2800" b="1" dirty="0">
              <a:latin typeface="Arial" charset="0"/>
              <a:ea typeface="Arial" charset="0"/>
              <a:cs typeface="Arial" charset="0"/>
            </a:endParaRPr>
          </a:p>
          <a:p>
            <a:pPr lvl="1">
              <a:buFont typeface="Arial" panose="020B0604020202020204" pitchFamily="34" charset="0"/>
              <a:buChar char="•"/>
            </a:pPr>
            <a:endParaRPr lang="sk-SK" sz="2800" b="1" dirty="0">
              <a:latin typeface="Arial" charset="0"/>
              <a:ea typeface="Arial" charset="0"/>
              <a:cs typeface="Arial" charset="0"/>
            </a:endParaRPr>
          </a:p>
          <a:p>
            <a:pPr lvl="1">
              <a:buFont typeface="Arial" panose="020B0604020202020204" pitchFamily="34" charset="0"/>
              <a:buChar char="•"/>
            </a:pPr>
            <a:r>
              <a:rPr lang="sk-SK" sz="2800" b="1" dirty="0" err="1">
                <a:latin typeface="Arial" charset="0"/>
                <a:ea typeface="Arial" charset="0"/>
                <a:cs typeface="Arial" charset="0"/>
              </a:rPr>
              <a:t>Historically</a:t>
            </a:r>
            <a:r>
              <a:rPr lang="sk-SK" sz="2800" b="1" dirty="0">
                <a:latin typeface="Arial" charset="0"/>
                <a:ea typeface="Arial" charset="0"/>
                <a:cs typeface="Arial" charset="0"/>
              </a:rPr>
              <a:t> </a:t>
            </a:r>
            <a:r>
              <a:rPr lang="sk-SK" sz="2800" b="1" dirty="0" err="1">
                <a:latin typeface="Arial" charset="0"/>
                <a:ea typeface="Arial" charset="0"/>
                <a:cs typeface="Arial" charset="0"/>
              </a:rPr>
              <a:t>the</a:t>
            </a:r>
            <a:r>
              <a:rPr lang="sk-SK" sz="2800" b="1" dirty="0">
                <a:latin typeface="Arial" charset="0"/>
                <a:ea typeface="Arial" charset="0"/>
                <a:cs typeface="Arial" charset="0"/>
              </a:rPr>
              <a:t> </a:t>
            </a:r>
            <a:r>
              <a:rPr lang="sk-SK" sz="2800" b="1" dirty="0" err="1">
                <a:latin typeface="Arial" charset="0"/>
                <a:ea typeface="Arial" charset="0"/>
                <a:cs typeface="Arial" charset="0"/>
              </a:rPr>
              <a:t>region</a:t>
            </a:r>
            <a:r>
              <a:rPr lang="sk-SK" sz="2800" b="1" dirty="0">
                <a:latin typeface="Arial" charset="0"/>
                <a:ea typeface="Arial" charset="0"/>
                <a:cs typeface="Arial" charset="0"/>
              </a:rPr>
              <a:t> has </a:t>
            </a:r>
            <a:r>
              <a:rPr lang="sk-SK" sz="2800" b="1" dirty="0" err="1">
                <a:latin typeface="Arial" charset="0"/>
                <a:ea typeface="Arial" charset="0"/>
                <a:cs typeface="Arial" charset="0"/>
              </a:rPr>
              <a:t>underperformed</a:t>
            </a:r>
            <a:r>
              <a:rPr lang="sk-SK" sz="2800" b="1" dirty="0">
                <a:latin typeface="Arial" charset="0"/>
                <a:ea typeface="Arial" charset="0"/>
                <a:cs typeface="Arial" charset="0"/>
              </a:rPr>
              <a:t> </a:t>
            </a:r>
            <a:r>
              <a:rPr lang="sk-SK" sz="2800" b="1" dirty="0" err="1">
                <a:latin typeface="Arial" charset="0"/>
                <a:ea typeface="Arial" charset="0"/>
                <a:cs typeface="Arial" charset="0"/>
              </a:rPr>
              <a:t>against</a:t>
            </a:r>
            <a:r>
              <a:rPr lang="sk-SK" sz="2800" b="1" dirty="0">
                <a:latin typeface="Arial" charset="0"/>
                <a:ea typeface="Arial" charset="0"/>
                <a:cs typeface="Arial" charset="0"/>
              </a:rPr>
              <a:t> </a:t>
            </a:r>
            <a:r>
              <a:rPr lang="sk-SK" sz="2800" b="1" dirty="0" err="1">
                <a:latin typeface="Arial" charset="0"/>
                <a:ea typeface="Arial" charset="0"/>
                <a:cs typeface="Arial" charset="0"/>
              </a:rPr>
              <a:t>schools</a:t>
            </a:r>
            <a:r>
              <a:rPr lang="sk-SK" sz="2800" b="1" dirty="0">
                <a:latin typeface="Arial" charset="0"/>
                <a:ea typeface="Arial" charset="0"/>
                <a:cs typeface="Arial" charset="0"/>
              </a:rPr>
              <a:t> </a:t>
            </a:r>
            <a:r>
              <a:rPr lang="sk-SK" sz="2800" b="1" dirty="0" err="1">
                <a:latin typeface="Arial" charset="0"/>
                <a:ea typeface="Arial" charset="0"/>
                <a:cs typeface="Arial" charset="0"/>
              </a:rPr>
              <a:t>elsewhere</a:t>
            </a:r>
            <a:r>
              <a:rPr lang="sk-SK" sz="2800" b="1" dirty="0">
                <a:latin typeface="Arial" charset="0"/>
                <a:ea typeface="Arial" charset="0"/>
                <a:cs typeface="Arial" charset="0"/>
              </a:rPr>
              <a:t> in Wales</a:t>
            </a:r>
            <a:endParaRPr lang="en-US" sz="2800" b="1" dirty="0">
              <a:latin typeface="Arial" charset="0"/>
              <a:ea typeface="Arial" charset="0"/>
              <a:cs typeface="Arial" charset="0"/>
            </a:endParaRPr>
          </a:p>
          <a:p>
            <a:pPr lvl="1"/>
            <a:endParaRPr lang="en-GB" sz="2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8669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0121"/>
            <a:ext cx="7886700" cy="1116420"/>
          </a:xfrm>
        </p:spPr>
        <p:txBody>
          <a:bodyPr>
            <a:normAutofit/>
          </a:bodyPr>
          <a:lstStyle/>
          <a:p>
            <a:pPr algn="ctr"/>
            <a:r>
              <a:rPr lang="en-US" sz="2800" b="1" dirty="0">
                <a:latin typeface="Arial" charset="0"/>
                <a:ea typeface="Arial" charset="0"/>
                <a:cs typeface="Arial" charset="0"/>
              </a:rPr>
              <a:t>Strands of activity</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3688" y="797445"/>
            <a:ext cx="5624624" cy="5875815"/>
          </a:xfrm>
          <a:prstGeom prst="rect">
            <a:avLst/>
          </a:prstGeom>
          <a:noFill/>
          <a:ln>
            <a:noFill/>
          </a:ln>
        </p:spPr>
      </p:pic>
    </p:spTree>
    <p:extLst>
      <p:ext uri="{BB962C8B-B14F-4D97-AF65-F5344CB8AC3E}">
        <p14:creationId xmlns:p14="http://schemas.microsoft.com/office/powerpoint/2010/main" val="195831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36663-3090-1440-9DC0-364FAD93500B}"/>
              </a:ext>
            </a:extLst>
          </p:cNvPr>
          <p:cNvSpPr>
            <a:spLocks noGrp="1"/>
          </p:cNvSpPr>
          <p:nvPr>
            <p:ph type="title"/>
          </p:nvPr>
        </p:nvSpPr>
        <p:spPr>
          <a:xfrm>
            <a:off x="2152650" y="2"/>
            <a:ext cx="7886700" cy="882501"/>
          </a:xfrm>
        </p:spPr>
        <p:txBody>
          <a:bodyPr>
            <a:normAutofit/>
          </a:bodyPr>
          <a:lstStyle/>
          <a:p>
            <a:pPr algn="ctr"/>
            <a:r>
              <a:rPr lang="en-US" sz="3600" b="1" dirty="0">
                <a:latin typeface="Arial" panose="020B0604020202020204" pitchFamily="34" charset="0"/>
                <a:cs typeface="Arial" panose="020B0604020202020204" pitchFamily="34" charset="0"/>
              </a:rPr>
              <a:t>Assessing the impact</a:t>
            </a:r>
          </a:p>
        </p:txBody>
      </p:sp>
      <p:sp>
        <p:nvSpPr>
          <p:cNvPr id="3" name="Content Placeholder 2">
            <a:extLst>
              <a:ext uri="{FF2B5EF4-FFF2-40B4-BE49-F238E27FC236}">
                <a16:creationId xmlns:a16="http://schemas.microsoft.com/office/drawing/2014/main" id="{30C089F3-F220-764E-AC01-BEED1726D774}"/>
              </a:ext>
            </a:extLst>
          </p:cNvPr>
          <p:cNvSpPr>
            <a:spLocks noGrp="1"/>
          </p:cNvSpPr>
          <p:nvPr>
            <p:ph idx="1"/>
          </p:nvPr>
        </p:nvSpPr>
        <p:spPr>
          <a:xfrm>
            <a:off x="584792" y="680485"/>
            <a:ext cx="11089758" cy="6081822"/>
          </a:xfrm>
        </p:spPr>
        <p:txBody>
          <a:bodyPr>
            <a:normAutofit/>
          </a:bodyPr>
          <a:lstStyle/>
          <a:p>
            <a:pPr marL="342900" lvl="1" indent="0" algn="just">
              <a:buNone/>
            </a:pPr>
            <a:r>
              <a:rPr lang="en-US" b="1" dirty="0"/>
              <a:t> </a:t>
            </a:r>
            <a:endParaRPr lang="en-GB" b="1" dirty="0">
              <a:latin typeface="Arial" panose="020B0604020202020204" pitchFamily="34" charset="0"/>
              <a:cs typeface="Arial" panose="020B0604020202020204" pitchFamily="34" charset="0"/>
            </a:endParaRPr>
          </a:p>
          <a:p>
            <a:pPr lvl="0" algn="just"/>
            <a:r>
              <a:rPr lang="en-GB" b="1" dirty="0">
                <a:latin typeface="Arial" panose="020B0604020202020204" pitchFamily="34" charset="0"/>
                <a:cs typeface="Arial" panose="020B0604020202020204" pitchFamily="34" charset="0"/>
              </a:rPr>
              <a:t>In 2014, overall student performance below the national average. Three years later, overall performance had improved, so that in key stage 4 (students aged 14-16) their performance in national tests was above the national average</a:t>
            </a:r>
          </a:p>
          <a:p>
            <a:pPr lvl="0" algn="just"/>
            <a:endParaRPr lang="en-GB" b="1" dirty="0">
              <a:latin typeface="Arial" panose="020B0604020202020204" pitchFamily="34" charset="0"/>
              <a:cs typeface="Arial" panose="020B0604020202020204" pitchFamily="34" charset="0"/>
            </a:endParaRPr>
          </a:p>
          <a:p>
            <a:pPr lvl="0" algn="just"/>
            <a:r>
              <a:rPr lang="en-GB" b="1" dirty="0">
                <a:latin typeface="Arial" panose="020B0604020202020204" pitchFamily="34" charset="0"/>
                <a:cs typeface="Arial" panose="020B0604020202020204" pitchFamily="34" charset="0"/>
              </a:rPr>
              <a:t>Improvements in all five local authorities, with the two most underperforming improving to the greatest extent and the other three performing above the national average</a:t>
            </a:r>
          </a:p>
          <a:p>
            <a:pPr lvl="0" algn="just"/>
            <a:endParaRPr lang="en-GB" b="1" dirty="0">
              <a:latin typeface="Arial" panose="020B0604020202020204" pitchFamily="34" charset="0"/>
              <a:cs typeface="Arial" panose="020B0604020202020204" pitchFamily="34" charset="0"/>
            </a:endParaRPr>
          </a:p>
          <a:p>
            <a:pPr lvl="0" algn="just"/>
            <a:r>
              <a:rPr lang="en-GB" b="1" dirty="0">
                <a:latin typeface="Arial" panose="020B0604020202020204" pitchFamily="34" charset="0"/>
                <a:cs typeface="Arial" panose="020B0604020202020204" pitchFamily="34" charset="0"/>
              </a:rPr>
              <a:t>Encouraging trends in relation to the average progress of pupils eligible for free school meals and other pupils. </a:t>
            </a:r>
          </a:p>
          <a:p>
            <a:endParaRPr lang="en-US" dirty="0"/>
          </a:p>
        </p:txBody>
      </p:sp>
    </p:spTree>
    <p:extLst>
      <p:ext uri="{BB962C8B-B14F-4D97-AF65-F5344CB8AC3E}">
        <p14:creationId xmlns:p14="http://schemas.microsoft.com/office/powerpoint/2010/main" val="1307703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581" y="139406"/>
            <a:ext cx="9813852" cy="1053290"/>
          </a:xfrm>
        </p:spPr>
        <p:txBody>
          <a:bodyPr>
            <a:noAutofit/>
          </a:bodyPr>
          <a:lstStyle/>
          <a:p>
            <a:pPr algn="ctr"/>
            <a:r>
              <a:rPr lang="en-US" sz="2800" b="1" dirty="0">
                <a:latin typeface="Arial"/>
                <a:cs typeface="Arial"/>
              </a:rPr>
              <a:t> Making better use of expertise within school partnerships</a:t>
            </a:r>
          </a:p>
        </p:txBody>
      </p:sp>
      <p:sp>
        <p:nvSpPr>
          <p:cNvPr id="3" name="Content Placeholder 2"/>
          <p:cNvSpPr>
            <a:spLocks noGrp="1"/>
          </p:cNvSpPr>
          <p:nvPr>
            <p:ph idx="1"/>
          </p:nvPr>
        </p:nvSpPr>
        <p:spPr>
          <a:xfrm>
            <a:off x="1020726" y="1342734"/>
            <a:ext cx="10441172" cy="5390364"/>
          </a:xfrm>
        </p:spPr>
        <p:txBody>
          <a:bodyPr>
            <a:normAutofit lnSpcReduction="10000"/>
          </a:bodyPr>
          <a:lstStyle/>
          <a:p>
            <a:r>
              <a:rPr lang="en-US" b="1" dirty="0">
                <a:latin typeface="Arial"/>
                <a:cs typeface="Arial"/>
              </a:rPr>
              <a:t>Shared responsibility for improving outcomes amongst the partner schools</a:t>
            </a:r>
          </a:p>
          <a:p>
            <a:pPr marL="0" indent="0">
              <a:buNone/>
            </a:pPr>
            <a:endParaRPr lang="en-US" b="1" dirty="0">
              <a:latin typeface="Arial"/>
              <a:cs typeface="Arial"/>
            </a:endParaRPr>
          </a:p>
          <a:p>
            <a:r>
              <a:rPr lang="en-US" b="1" dirty="0">
                <a:latin typeface="Arial"/>
                <a:cs typeface="Arial"/>
              </a:rPr>
              <a:t>Mutually supportive relationships, particularly between senior staff</a:t>
            </a:r>
          </a:p>
          <a:p>
            <a:pPr marL="0" indent="0">
              <a:buNone/>
            </a:pPr>
            <a:endParaRPr lang="en-US" b="1" dirty="0">
              <a:latin typeface="Arial"/>
              <a:cs typeface="Arial"/>
            </a:endParaRPr>
          </a:p>
          <a:p>
            <a:r>
              <a:rPr lang="en-US" b="1" dirty="0">
                <a:latin typeface="Arial"/>
                <a:cs typeface="Arial"/>
              </a:rPr>
              <a:t>Involvement at different levels of the </a:t>
            </a:r>
            <a:r>
              <a:rPr lang="en-US" b="1" dirty="0" err="1">
                <a:latin typeface="Arial"/>
                <a:cs typeface="Arial"/>
              </a:rPr>
              <a:t>organisations</a:t>
            </a:r>
            <a:endParaRPr lang="en-US" b="1" dirty="0">
              <a:latin typeface="Arial"/>
              <a:cs typeface="Arial"/>
            </a:endParaRPr>
          </a:p>
          <a:p>
            <a:endParaRPr lang="en-US" b="1" dirty="0">
              <a:latin typeface="Arial"/>
              <a:cs typeface="Arial"/>
            </a:endParaRPr>
          </a:p>
          <a:p>
            <a:r>
              <a:rPr lang="en-US" b="1" dirty="0">
                <a:latin typeface="Arial"/>
                <a:cs typeface="Arial"/>
              </a:rPr>
              <a:t>Using differences to challenge thinking and practice</a:t>
            </a:r>
          </a:p>
          <a:p>
            <a:endParaRPr lang="en-US" b="1" dirty="0">
              <a:latin typeface="Arial"/>
              <a:cs typeface="Arial"/>
            </a:endParaRPr>
          </a:p>
          <a:p>
            <a:r>
              <a:rPr lang="en-US" b="1" dirty="0">
                <a:latin typeface="Arial"/>
                <a:cs typeface="Arial"/>
              </a:rPr>
              <a:t>Occasional involvement of an ‘outsider’ who can help facilitate, monitor and support collaboration</a:t>
            </a:r>
          </a:p>
          <a:p>
            <a:endParaRPr lang="en-US" dirty="0"/>
          </a:p>
        </p:txBody>
      </p:sp>
    </p:spTree>
    <p:extLst>
      <p:ext uri="{BB962C8B-B14F-4D97-AF65-F5344CB8AC3E}">
        <p14:creationId xmlns:p14="http://schemas.microsoft.com/office/powerpoint/2010/main" val="17399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791" y="0"/>
            <a:ext cx="11334307" cy="6581553"/>
          </a:xfrm>
        </p:spPr>
        <p:txBody>
          <a:bodyPr>
            <a:noAutofit/>
          </a:bodyPr>
          <a:lstStyle/>
          <a:p>
            <a:pPr marL="0" indent="0" algn="ctr">
              <a:lnSpc>
                <a:spcPct val="100000"/>
              </a:lnSpc>
              <a:buNone/>
            </a:pPr>
            <a:r>
              <a:rPr lang="en-US" b="1" dirty="0">
                <a:latin typeface="Arial"/>
                <a:cs typeface="Arial"/>
              </a:rPr>
              <a:t>What are the challenges?</a:t>
            </a:r>
            <a:endParaRPr lang="en-GB" dirty="0">
              <a:latin typeface="Arial"/>
              <a:cs typeface="Arial"/>
            </a:endParaRPr>
          </a:p>
          <a:p>
            <a:pPr lvl="0">
              <a:lnSpc>
                <a:spcPct val="100000"/>
              </a:lnSpc>
            </a:pPr>
            <a:r>
              <a:rPr lang="en-US" b="1" dirty="0">
                <a:latin typeface="Arial"/>
                <a:cs typeface="Arial"/>
              </a:rPr>
              <a:t>It may lead to lots of nonproductive time</a:t>
            </a:r>
            <a:endParaRPr lang="en-GB" b="1" dirty="0">
              <a:latin typeface="Arial"/>
              <a:cs typeface="Arial"/>
            </a:endParaRPr>
          </a:p>
          <a:p>
            <a:pPr marL="0" indent="0">
              <a:lnSpc>
                <a:spcPct val="100000"/>
              </a:lnSpc>
              <a:buNone/>
            </a:pPr>
            <a:r>
              <a:rPr lang="en-US" b="1" dirty="0">
                <a:latin typeface="Arial"/>
                <a:cs typeface="Arial"/>
              </a:rPr>
              <a:t> </a:t>
            </a:r>
            <a:endParaRPr lang="en-GB" b="1" dirty="0">
              <a:latin typeface="Arial"/>
              <a:cs typeface="Arial"/>
            </a:endParaRPr>
          </a:p>
          <a:p>
            <a:pPr lvl="0">
              <a:lnSpc>
                <a:spcPct val="100000"/>
              </a:lnSpc>
            </a:pPr>
            <a:r>
              <a:rPr lang="en-US" b="1" dirty="0">
                <a:latin typeface="Arial"/>
                <a:cs typeface="Arial"/>
              </a:rPr>
              <a:t>A fad that goes well when led by enthusiastic advocates but fading when spread more widely</a:t>
            </a:r>
            <a:endParaRPr lang="en-GB" b="1" dirty="0">
              <a:latin typeface="Arial"/>
              <a:cs typeface="Arial"/>
            </a:endParaRPr>
          </a:p>
          <a:p>
            <a:pPr marL="0" indent="0">
              <a:lnSpc>
                <a:spcPct val="100000"/>
              </a:lnSpc>
              <a:buNone/>
            </a:pPr>
            <a:r>
              <a:rPr lang="en-US" b="1" dirty="0">
                <a:latin typeface="Arial"/>
                <a:cs typeface="Arial"/>
              </a:rPr>
              <a:t> </a:t>
            </a:r>
            <a:endParaRPr lang="en-GB" b="1" dirty="0">
              <a:latin typeface="Arial"/>
              <a:cs typeface="Arial"/>
            </a:endParaRPr>
          </a:p>
          <a:p>
            <a:pPr lvl="0">
              <a:lnSpc>
                <a:spcPct val="100000"/>
              </a:lnSpc>
            </a:pPr>
            <a:r>
              <a:rPr lang="en-US" b="1" dirty="0">
                <a:latin typeface="Arial"/>
                <a:cs typeface="Arial"/>
              </a:rPr>
              <a:t>Schools may collude with one another to reinforce mediocrity </a:t>
            </a:r>
          </a:p>
          <a:p>
            <a:pPr lvl="0">
              <a:lnSpc>
                <a:spcPct val="100000"/>
              </a:lnSpc>
            </a:pPr>
            <a:endParaRPr lang="en-US" b="1" dirty="0">
              <a:latin typeface="Arial"/>
              <a:cs typeface="Arial"/>
            </a:endParaRPr>
          </a:p>
          <a:p>
            <a:pPr lvl="0">
              <a:lnSpc>
                <a:spcPct val="100000"/>
              </a:lnSpc>
            </a:pPr>
            <a:r>
              <a:rPr lang="en-US" b="1" dirty="0">
                <a:latin typeface="Arial"/>
                <a:cs typeface="Arial"/>
              </a:rPr>
              <a:t>Those schools that most need help may choose not to get involved</a:t>
            </a:r>
            <a:endParaRPr lang="en-GB" b="1" dirty="0">
              <a:latin typeface="Arial"/>
              <a:cs typeface="Arial"/>
            </a:endParaRPr>
          </a:p>
          <a:p>
            <a:pPr marL="0" indent="0">
              <a:lnSpc>
                <a:spcPct val="100000"/>
              </a:lnSpc>
              <a:buNone/>
            </a:pPr>
            <a:r>
              <a:rPr lang="en-US" dirty="0">
                <a:latin typeface="Arial"/>
                <a:cs typeface="Arial"/>
              </a:rPr>
              <a:t> </a:t>
            </a:r>
            <a:endParaRPr lang="en-GB" b="1" dirty="0">
              <a:latin typeface="Arial"/>
              <a:cs typeface="Arial"/>
            </a:endParaRPr>
          </a:p>
          <a:p>
            <a:pPr lvl="0">
              <a:lnSpc>
                <a:spcPct val="100000"/>
              </a:lnSpc>
            </a:pPr>
            <a:r>
              <a:rPr lang="en-US" b="1" dirty="0">
                <a:latin typeface="Arial"/>
                <a:cs typeface="Arial"/>
              </a:rPr>
              <a:t>Some head teachers may become 'empire builders', who deter others from getting involved  </a:t>
            </a:r>
          </a:p>
          <a:p>
            <a:pPr marL="0" indent="0">
              <a:buNone/>
            </a:pPr>
            <a:endParaRPr lang="en-US" sz="2000" b="1" dirty="0">
              <a:latin typeface="Arial"/>
              <a:cs typeface="Arial"/>
            </a:endParaRPr>
          </a:p>
          <a:p>
            <a:pPr marL="0" indent="0">
              <a:buNone/>
            </a:pPr>
            <a:endParaRPr lang="en-US" sz="2000" b="1" dirty="0">
              <a:latin typeface="Arial"/>
              <a:cs typeface="Arial"/>
            </a:endParaRPr>
          </a:p>
          <a:p>
            <a:pPr lvl="0"/>
            <a:endParaRPr lang="en-US" sz="2000" b="1" dirty="0">
              <a:latin typeface="Arial"/>
              <a:cs typeface="Arial"/>
            </a:endParaRPr>
          </a:p>
          <a:p>
            <a:endParaRPr lang="en-GB" sz="2000" b="1" dirty="0">
              <a:latin typeface="Arial"/>
              <a:cs typeface="Arial"/>
            </a:endParaRPr>
          </a:p>
          <a:p>
            <a:endParaRPr lang="en-GB" sz="2400" dirty="0"/>
          </a:p>
        </p:txBody>
      </p:sp>
    </p:spTree>
    <p:extLst>
      <p:ext uri="{BB962C8B-B14F-4D97-AF65-F5344CB8AC3E}">
        <p14:creationId xmlns:p14="http://schemas.microsoft.com/office/powerpoint/2010/main" val="26339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86A9A-F885-AB4C-9C80-0757222AFD6F}"/>
              </a:ext>
            </a:extLst>
          </p:cNvPr>
          <p:cNvSpPr>
            <a:spLocks noGrp="1"/>
          </p:cNvSpPr>
          <p:nvPr>
            <p:ph type="title"/>
          </p:nvPr>
        </p:nvSpPr>
        <p:spPr/>
        <p:txBody>
          <a:bodyPr>
            <a:normAutofit/>
          </a:bodyPr>
          <a:lstStyle/>
          <a:p>
            <a:pPr algn="ctr"/>
            <a:r>
              <a:rPr lang="en-US" sz="4000" b="1" dirty="0">
                <a:latin typeface="Arial" panose="020B0604020202020204" pitchFamily="34" charset="0"/>
                <a:cs typeface="Arial" panose="020B0604020202020204" pitchFamily="34" charset="0"/>
              </a:rPr>
              <a:t>Review questions:</a:t>
            </a:r>
          </a:p>
        </p:txBody>
      </p:sp>
      <p:sp>
        <p:nvSpPr>
          <p:cNvPr id="3" name="Text Placeholder 2">
            <a:extLst>
              <a:ext uri="{FF2B5EF4-FFF2-40B4-BE49-F238E27FC236}">
                <a16:creationId xmlns:a16="http://schemas.microsoft.com/office/drawing/2014/main" id="{BF1A4821-219B-474B-97A3-AB9C67D8B5AE}"/>
              </a:ext>
            </a:extLst>
          </p:cNvPr>
          <p:cNvSpPr>
            <a:spLocks noGrp="1"/>
          </p:cNvSpPr>
          <p:nvPr>
            <p:ph type="body" sz="half" idx="1"/>
          </p:nvPr>
        </p:nvSpPr>
        <p:spPr>
          <a:xfrm>
            <a:off x="609600" y="1695894"/>
            <a:ext cx="10972800" cy="4525963"/>
          </a:xfrm>
        </p:spPr>
        <p:txBody>
          <a:bodyPr>
            <a:normAutofit lnSpcReduction="10000"/>
          </a:bodyPr>
          <a:lstStyle/>
          <a:p>
            <a:r>
              <a:rPr lang="en-US" sz="3600" b="1" dirty="0">
                <a:latin typeface="Arial" panose="020B0604020202020204" pitchFamily="34" charset="0"/>
                <a:cs typeface="Arial" panose="020B0604020202020204" pitchFamily="34" charset="0"/>
              </a:rPr>
              <a:t>Is your school(s) a member of any collaboratives?</a:t>
            </a:r>
          </a:p>
          <a:p>
            <a:pPr marL="0" indent="0">
              <a:buNone/>
            </a:pPr>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If so, is this adding value to attempts to foster equity?</a:t>
            </a:r>
          </a:p>
          <a:p>
            <a:pPr marL="0" indent="0">
              <a:buNone/>
            </a:pPr>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What are the challenges and might they be overcome?</a:t>
            </a:r>
          </a:p>
        </p:txBody>
      </p:sp>
    </p:spTree>
    <p:extLst>
      <p:ext uri="{BB962C8B-B14F-4D97-AF65-F5344CB8AC3E}">
        <p14:creationId xmlns:p14="http://schemas.microsoft.com/office/powerpoint/2010/main" val="4208028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418</Words>
  <Application>Microsoft Macintosh PowerPoint</Application>
  <PresentationFormat>Widescreen</PresentationFormat>
  <Paragraphs>64</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Montserrat</vt:lpstr>
      <vt:lpstr>Montserrat Light</vt:lpstr>
      <vt:lpstr>Office Theme</vt:lpstr>
      <vt:lpstr>PowerPoint Presentation</vt:lpstr>
      <vt:lpstr>PowerPoint Presentation</vt:lpstr>
      <vt:lpstr>PowerPoint Presentation</vt:lpstr>
      <vt:lpstr>An example: the Central South Wales Challenge </vt:lpstr>
      <vt:lpstr>Strands of activity</vt:lpstr>
      <vt:lpstr>Assessing the impact</vt:lpstr>
      <vt:lpstr> Making better use of expertise within school partnerships</vt:lpstr>
      <vt:lpstr>PowerPoint Presentation</vt:lpstr>
      <vt:lpstr>Review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 Ainscow</dc:creator>
  <cp:lastModifiedBy>Microsoft Office User</cp:lastModifiedBy>
  <cp:revision>16</cp:revision>
  <dcterms:created xsi:type="dcterms:W3CDTF">2020-05-15T09:24:47Z</dcterms:created>
  <dcterms:modified xsi:type="dcterms:W3CDTF">2020-09-18T07:23:06Z</dcterms:modified>
</cp:coreProperties>
</file>