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1" r:id="rId2"/>
    <p:sldId id="345" r:id="rId3"/>
    <p:sldId id="323" r:id="rId4"/>
    <p:sldId id="288" r:id="rId5"/>
    <p:sldId id="316" r:id="rId6"/>
    <p:sldId id="375" r:id="rId7"/>
    <p:sldId id="306" r:id="rId8"/>
    <p:sldId id="376" r:id="rId9"/>
    <p:sldId id="377" r:id="rId10"/>
    <p:sldId id="3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3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4DD4E-E191-D84F-B2BD-4035E4D03BB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CA708-1DD6-184C-993B-85B89D2D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1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9D6DF55-8366-BE46-B925-A59D5E2827F2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95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FD74A-D5DE-3B42-9417-73F8E63162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4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C5182-15AE-A240-89B7-63DB8511F3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0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705F2-2A6D-564D-BA96-CF7010A58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C7041-31FC-C24D-A90B-B904EA3A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60963-FDCA-724C-A746-9E45041C6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9E9AD-DB4B-B243-AA83-650B32454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89EFB-BC55-804D-8D3E-6326C2AC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E801D-F0B7-7840-9370-0C7B71E72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5B7EB-C8FF-9C40-A0A3-D066B28D6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0FD7D-1559-AE48-9BB1-0C676F2D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46344-0733-3740-84F6-4EE8DA487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B9CA7-477A-9D4B-AAE7-33E6467EE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2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086374-3FC5-754C-AB48-9E47EA343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38D06-ECAF-1849-B6EE-09B1D9FB1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63AAF-1226-7B47-8F8A-53247CB83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7B53-08D2-9F49-98E2-827A4BB3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BA18A-F25B-BB46-837F-DF0C3B9D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56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ED974-AC7D-244C-B3FD-A020E6EF7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75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AC0298B-C7D2-E34D-9C89-511678960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8079" t="17599" r="20053"/>
          <a:stretch/>
        </p:blipFill>
        <p:spPr>
          <a:xfrm flipH="1">
            <a:off x="6270957" y="1694047"/>
            <a:ext cx="5921042" cy="45257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AC6D7-D45D-6C4B-B64E-74CF3818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2A06A-513D-F849-A88B-980FFB615CBF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89ECA-9003-3D40-AB45-8FE449D3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C14CC-C7C5-B74B-8935-3FD4B327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239CD-418D-7F4F-A92F-247C42C0AD0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5D345D-CA17-9848-BE50-38A3087A49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2200" y="421456"/>
            <a:ext cx="1592577" cy="7231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BB16415-149A-3C43-892B-7C5FFE9FA93F}"/>
              </a:ext>
            </a:extLst>
          </p:cNvPr>
          <p:cNvGrpSpPr/>
          <p:nvPr userDrawn="1"/>
        </p:nvGrpSpPr>
        <p:grpSpPr>
          <a:xfrm>
            <a:off x="0" y="6186587"/>
            <a:ext cx="12192000" cy="681037"/>
            <a:chOff x="0" y="6186587"/>
            <a:chExt cx="12192000" cy="68103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9496233-4F8A-CF49-A288-CF1F6F9EE2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6186587"/>
              <a:ext cx="12192000" cy="68103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8341C3-001F-1A42-B363-06B55DE59394}"/>
                </a:ext>
              </a:extLst>
            </p:cNvPr>
            <p:cNvSpPr/>
            <p:nvPr userDrawn="1"/>
          </p:nvSpPr>
          <p:spPr>
            <a:xfrm>
              <a:off x="0" y="6377328"/>
              <a:ext cx="4038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Montserrat" panose="02000505000000020004" pitchFamily="2" charset="77"/>
                </a:rPr>
                <a:t>FUTURE </a:t>
              </a:r>
              <a:r>
                <a:rPr lang="en-GB" sz="1400" b="0" i="0" dirty="0">
                  <a:solidFill>
                    <a:schemeClr val="bg1"/>
                  </a:solidFill>
                  <a:latin typeface="Montserrat Light" pitchFamily="2" charset="77"/>
                </a:rPr>
                <a:t>SCHOOLING</a:t>
              </a:r>
              <a:endParaRPr lang="en-US" sz="1400" b="0" i="0" dirty="0">
                <a:solidFill>
                  <a:schemeClr val="bg1"/>
                </a:solidFill>
                <a:latin typeface="Montserrat Light" pitchFamily="2" charset="77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486F0B-DE4F-324E-B855-19837271B214}"/>
                </a:ext>
              </a:extLst>
            </p:cNvPr>
            <p:cNvSpPr/>
            <p:nvPr userDrawn="1"/>
          </p:nvSpPr>
          <p:spPr>
            <a:xfrm>
              <a:off x="4076700" y="6377328"/>
              <a:ext cx="4038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Montserrat" panose="02000505000000020004" pitchFamily="2" charset="77"/>
                </a:rPr>
                <a:t>INCLUSIVE </a:t>
              </a:r>
              <a:r>
                <a:rPr lang="en-GB" sz="1400" b="0" i="0" dirty="0">
                  <a:solidFill>
                    <a:schemeClr val="bg1"/>
                  </a:solidFill>
                  <a:latin typeface="Montserrat Light" pitchFamily="2" charset="77"/>
                </a:rPr>
                <a:t>SCHOOLING</a:t>
              </a:r>
              <a:endParaRPr lang="en-US" sz="1400" b="0" i="0" dirty="0">
                <a:solidFill>
                  <a:schemeClr val="bg1"/>
                </a:solidFill>
                <a:latin typeface="Montserrat Light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D76265-86C1-6C47-822A-64568ADEBF01}"/>
                </a:ext>
              </a:extLst>
            </p:cNvPr>
            <p:cNvSpPr/>
            <p:nvPr userDrawn="1"/>
          </p:nvSpPr>
          <p:spPr>
            <a:xfrm>
              <a:off x="8153399" y="6377328"/>
              <a:ext cx="40386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Montserrat" panose="02000505000000020004" pitchFamily="2" charset="77"/>
                </a:rPr>
                <a:t>COMMUNITY </a:t>
              </a:r>
              <a:r>
                <a:rPr lang="en-GB" sz="1400" b="0" i="0" dirty="0">
                  <a:solidFill>
                    <a:schemeClr val="bg1"/>
                  </a:solidFill>
                  <a:latin typeface="Montserrat Light" pitchFamily="2" charset="77"/>
                </a:rPr>
                <a:t>SCHOOLING</a:t>
              </a:r>
              <a:endParaRPr lang="en-US" sz="1400" b="0" i="0" dirty="0">
                <a:solidFill>
                  <a:schemeClr val="bg1"/>
                </a:solidFill>
                <a:latin typeface="Montserrat Light" pitchFamily="2" charset="77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93ADD77-9180-F044-A79B-4E5505FC4242}"/>
              </a:ext>
            </a:extLst>
          </p:cNvPr>
          <p:cNvSpPr txBox="1"/>
          <p:nvPr userDrawn="1"/>
        </p:nvSpPr>
        <p:spPr>
          <a:xfrm>
            <a:off x="728311" y="634605"/>
            <a:ext cx="78822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800" b="1" i="0" dirty="0">
                <a:solidFill>
                  <a:srgbClr val="3689C9"/>
                </a:solidFill>
                <a:latin typeface="Montserrat" panose="02000505000000020004" pitchFamily="2" charset="77"/>
              </a:rPr>
              <a:t>SCHOOLING </a:t>
            </a:r>
            <a:r>
              <a:rPr lang="en-GB" sz="3800" b="1" i="0" dirty="0">
                <a:solidFill>
                  <a:srgbClr val="1E67AF"/>
                </a:solidFill>
                <a:latin typeface="Montserrat" panose="02000505000000020004" pitchFamily="2" charset="77"/>
              </a:rPr>
              <a:t>FOR THE </a:t>
            </a:r>
            <a:r>
              <a:rPr lang="en-GB" sz="3800" b="1" i="0" dirty="0">
                <a:solidFill>
                  <a:srgbClr val="152740"/>
                </a:solidFill>
                <a:latin typeface="Montserrat" panose="02000505000000020004" pitchFamily="2" charset="77"/>
              </a:rPr>
              <a:t>FUTURE</a:t>
            </a:r>
            <a:endParaRPr lang="en-US" sz="3800" b="1" i="0" dirty="0">
              <a:solidFill>
                <a:srgbClr val="152740"/>
              </a:solidFill>
              <a:latin typeface="Montserrat" panose="02000505000000020004" pitchFamily="2" charset="77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FE0B838-682E-DC4E-8D43-A1B22F2E54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8311" y="2331030"/>
            <a:ext cx="4850331" cy="859182"/>
          </a:xfrm>
        </p:spPr>
        <p:txBody>
          <a:bodyPr/>
          <a:lstStyle>
            <a:lvl1pPr marL="0" indent="0">
              <a:buNone/>
              <a:defRPr sz="3000" b="0" i="0">
                <a:solidFill>
                  <a:srgbClr val="1E67AF"/>
                </a:solidFill>
                <a:latin typeface="Montserrat" panose="02000505000000020004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PROMOTING EQUITY IN EDUCATION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E85B1BD-5752-1346-86E8-C80890E650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8311" y="3316848"/>
            <a:ext cx="6028658" cy="1071897"/>
          </a:xfrm>
        </p:spPr>
        <p:txBody>
          <a:bodyPr/>
          <a:lstStyle>
            <a:lvl1pPr marL="0" indent="0">
              <a:buNone/>
              <a:defRPr sz="4000" b="1" i="0">
                <a:solidFill>
                  <a:srgbClr val="152740"/>
                </a:solidFill>
                <a:latin typeface="Montserrat" panose="02000505000000020004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UNIT 1: CONCEPTS AND FRAMEWORKS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4BD26E1-80F4-B744-BB20-8695F137C70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8310" y="5233097"/>
            <a:ext cx="4850331" cy="369332"/>
          </a:xfrm>
        </p:spPr>
        <p:txBody>
          <a:bodyPr>
            <a:normAutofit/>
          </a:bodyPr>
          <a:lstStyle>
            <a:lvl1pPr marL="0" indent="0">
              <a:buNone/>
              <a:defRPr sz="2500" b="0" i="0">
                <a:solidFill>
                  <a:srgbClr val="152740"/>
                </a:solidFill>
                <a:latin typeface="Montserrat Ligh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CONTRIBUTOR NAME</a:t>
            </a:r>
          </a:p>
        </p:txBody>
      </p:sp>
    </p:spTree>
    <p:extLst>
      <p:ext uri="{BB962C8B-B14F-4D97-AF65-F5344CB8AC3E}">
        <p14:creationId xmlns:p14="http://schemas.microsoft.com/office/powerpoint/2010/main" val="270077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B5CA-730D-B943-AE22-0BF9DEE45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EF9E8-6B3D-034F-97DF-D3C236A1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F6B46-00B9-CE46-81BA-BE3A148A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4512-034B-BA4C-85AE-15A0A84D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EB900-20E3-AB4A-9B34-820BF99E9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157CF-B2F6-C444-B9CD-35E4A296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B4909-9994-C34F-9EF4-BE878933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2B8F7-4D18-0A4E-9EAD-0669FB7E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9380-C811-4F4F-BA47-1B3D6460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A4A2A-6DEE-6546-80D8-93728C0E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9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B6E0-7CD7-2343-AB86-07DE23CE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492EF-6BBD-5346-BE21-70A7D4F63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5B1589-8BEA-2A47-98AB-FCD88B039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93E69-55A8-0848-B69D-87E97C60E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75CF3-EAB1-074E-8D0D-D1C907E7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03DD6-0C11-5342-A1FA-570C096A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5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671-8263-2449-A90D-0C6C6500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767AB-D08A-2B44-8CDD-CD890441C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C3632-FC71-AC44-8423-3DBEE9D30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53328D-B676-F64F-9BCA-878622B69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9B29C6-30E6-DF4F-A112-4076E3C37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3646B2-BB3B-1847-8A92-D62ED3E3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A1EB5-2D6D-A548-9666-1D3C61077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EF3B8-7B48-DB49-99FF-D33D61FE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1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A934-F194-344E-81C0-24EBC84BC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39592-40BF-C047-9911-7A1DCD12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6943D-1248-EC48-B21C-1F196F7FA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84DE2-A7D1-6A49-A316-8BDB4DB8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1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AD9E1-EB01-6440-BAE0-E26C16912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47217-CB92-3442-B60F-F6377D8C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F4431-4877-8341-9C58-9394378D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1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4E6C-54D3-E046-A3F4-65526E6D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F7DBA-5A03-1E4D-B379-E11FC5896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1710A-2999-F64A-BE5A-9242B1172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B9376-02B8-B04A-A3EF-38A571221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3CF1A-DB05-E74D-92C4-2E4D3AB2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8CB7F-1907-B942-A689-70732BC8F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C7BB-721F-1849-99A5-A6508DBF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3FFF9-E7C6-C740-9E95-F4B1FF35D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A44C0-27E2-AC45-AD52-470A3AAD2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AE0D2-8579-CD45-820D-A13FE2923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56CB9-BB59-154B-98A4-99625F234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DE103-AB88-AB4E-8EC9-CA80F202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3B17AB-4A7F-7543-91F8-296C6A88E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4E293-FB83-0742-A9AA-87DE2BE5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7E1E1-A921-D042-881B-B120B6C86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C61A6-CC0B-3241-B73B-6E611EF97C26}" type="datetimeFigureOut">
              <a:rPr lang="en-US" smtClean="0"/>
              <a:t>9/18/20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8D79-C15D-ED4E-860F-6B31E1166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A4ACB-D3CA-354B-98F4-E98B2BE2C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0BFA0-8CBE-9F4F-B7A5-B1D6548E7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9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DA9DE-6A38-6C4C-8111-132EB9BC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PROMOTING EQUITY IN EDUCATION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AD80-74A8-7045-A357-8810F9677DF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UNIT 1: CONCEPTS AND FRAMEWORKS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A7FDA-009D-FB45-802D-333A58EC8AD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b="1" dirty="0"/>
              <a:t>MEL AINSCOW </a:t>
            </a:r>
          </a:p>
        </p:txBody>
      </p:sp>
    </p:spTree>
    <p:extLst>
      <p:ext uri="{BB962C8B-B14F-4D97-AF65-F5344CB8AC3E}">
        <p14:creationId xmlns:p14="http://schemas.microsoft.com/office/powerpoint/2010/main" val="35940378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DA9DE-6A38-6C4C-8111-132EB9BC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PROMOTING EQUITY IN EDUCATION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AD80-74A8-7045-A357-8810F9677DF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UNIT 1: CONCEPTS AND FRAMEWORKS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A7FDA-009D-FB45-802D-333A58EC8AD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b="1" dirty="0"/>
              <a:t>MEL AINSCOW </a:t>
            </a:r>
          </a:p>
        </p:txBody>
      </p:sp>
    </p:spTree>
    <p:extLst>
      <p:ext uri="{BB962C8B-B14F-4D97-AF65-F5344CB8AC3E}">
        <p14:creationId xmlns:p14="http://schemas.microsoft.com/office/powerpoint/2010/main" val="31749897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12651"/>
            <a:ext cx="10972800" cy="155368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Education for All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00163" y="1714501"/>
            <a:ext cx="9880599" cy="4843462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1645444" y="967563"/>
          <a:ext cx="8901112" cy="5720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Slide" r:id="rId3" imgW="4562280" imgH="3419280" progId="PowerPoint.Slide.8">
                  <p:embed/>
                </p:oleObj>
              </mc:Choice>
              <mc:Fallback>
                <p:oleObj name="Slide" r:id="rId3" imgW="4562280" imgH="3419280" progId="PowerPoint.Slide.8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5444" y="967563"/>
                        <a:ext cx="8901112" cy="57203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5032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ducation 2030">
            <a:extLst>
              <a:ext uri="{FF2B5EF4-FFF2-40B4-BE49-F238E27FC236}">
                <a16:creationId xmlns:a16="http://schemas.microsoft.com/office/drawing/2014/main" id="{B8D72727-A156-CF4C-9CE9-3D2EBA7B0D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57" y="383823"/>
            <a:ext cx="9748911" cy="6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79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15" y="350382"/>
            <a:ext cx="9720776" cy="173163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/>
                <a:cs typeface="Arial"/>
              </a:rPr>
              <a:t>     </a:t>
            </a:r>
            <a:r>
              <a:rPr lang="en-US" sz="4400" b="1" dirty="0">
                <a:solidFill>
                  <a:srgbClr val="FF0000"/>
                </a:solidFill>
                <a:latin typeface="Arial"/>
                <a:cs typeface="Arial"/>
              </a:rPr>
              <a:t>The Framework for Action</a:t>
            </a:r>
            <a:endParaRPr lang="en-US" sz="4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6324" y="2370354"/>
            <a:ext cx="9978736" cy="4487646"/>
          </a:xfrm>
        </p:spPr>
        <p:txBody>
          <a:bodyPr>
            <a:normAutofit/>
          </a:bodyPr>
          <a:lstStyle/>
          <a:p>
            <a:pPr algn="l"/>
            <a:endParaRPr lang="en-US" sz="4400" b="1" dirty="0">
              <a:latin typeface="Arial"/>
            </a:endParaRPr>
          </a:p>
          <a:p>
            <a:pPr algn="l"/>
            <a:r>
              <a:rPr lang="en-US" sz="4400" b="1" dirty="0">
                <a:latin typeface="Arial"/>
              </a:rPr>
              <a:t>‘Inclusion and equity in and through education is the cornerstone of a transformative education agenda…..’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C17E2-6D67-6E43-A278-3CE5A75C8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5" y="425303"/>
            <a:ext cx="2339640" cy="21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6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6858000" cy="838200"/>
          </a:xfrm>
        </p:spPr>
        <p:txBody>
          <a:bodyPr/>
          <a:lstStyle/>
          <a:p>
            <a:endParaRPr lang="en-US" altLang="en-US" sz="3600" b="1"/>
          </a:p>
        </p:txBody>
      </p:sp>
      <p:pic>
        <p:nvPicPr>
          <p:cNvPr id="19458" name="Picture 3" descr="https://pbs.twimg.com/media/CrqRuAQWgAAT8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0"/>
            <a:ext cx="935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8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9E13A0-DC37-5043-93F7-E3760D0C4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" y="478465"/>
            <a:ext cx="11489635" cy="62413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B8A215-E436-D94F-8C69-27B8AFDEC0A7}"/>
              </a:ext>
            </a:extLst>
          </p:cNvPr>
          <p:cNvSpPr/>
          <p:nvPr/>
        </p:nvSpPr>
        <p:spPr>
          <a:xfrm>
            <a:off x="3083442" y="119270"/>
            <a:ext cx="570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mean by equity?</a:t>
            </a:r>
          </a:p>
        </p:txBody>
      </p:sp>
    </p:spTree>
    <p:extLst>
      <p:ext uri="{BB962C8B-B14F-4D97-AF65-F5344CB8AC3E}">
        <p14:creationId xmlns:p14="http://schemas.microsoft.com/office/powerpoint/2010/main" val="1830126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143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An ecology of equity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01480" y="1329070"/>
            <a:ext cx="9933552" cy="532294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3600" b="1" i="1" dirty="0">
                <a:latin typeface="Arial"/>
                <a:cs typeface="Arial"/>
              </a:rPr>
              <a:t>Within schools -</a:t>
            </a:r>
            <a:r>
              <a:rPr lang="en-GB" sz="3600" b="1" dirty="0">
                <a:latin typeface="Arial"/>
                <a:cs typeface="Arial"/>
              </a:rPr>
              <a:t> issues that arise as a result of school and teacher practices</a:t>
            </a:r>
          </a:p>
          <a:p>
            <a:pPr eaLnBrk="1" hangingPunct="1">
              <a:defRPr/>
            </a:pPr>
            <a:endParaRPr lang="en-GB" sz="3600" b="1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GB" sz="3600" b="1" i="1" dirty="0">
                <a:latin typeface="Arial"/>
                <a:cs typeface="Arial"/>
              </a:rPr>
              <a:t>Between schools - </a:t>
            </a:r>
            <a:r>
              <a:rPr lang="en-GB" sz="3600" b="1" dirty="0">
                <a:latin typeface="Arial"/>
                <a:cs typeface="Arial"/>
              </a:rPr>
              <a:t>issues that arise from the characteristics of the local school system. </a:t>
            </a:r>
          </a:p>
          <a:p>
            <a:pPr eaLnBrk="1" hangingPunct="1">
              <a:defRPr/>
            </a:pPr>
            <a:endParaRPr lang="en-GB" sz="3600" b="1" i="1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GB" sz="3600" b="1" i="1" dirty="0">
                <a:latin typeface="Arial"/>
                <a:cs typeface="Arial"/>
              </a:rPr>
              <a:t>Beyond schools -  </a:t>
            </a:r>
            <a:r>
              <a:rPr lang="en-GB" sz="3600" b="1" dirty="0">
                <a:latin typeface="Arial"/>
                <a:cs typeface="Arial"/>
              </a:rPr>
              <a:t>issues related to the wider context within which schools operate</a:t>
            </a:r>
          </a:p>
          <a:p>
            <a:pPr marL="0" indent="0">
              <a:buNone/>
              <a:defRPr/>
            </a:pPr>
            <a:endParaRPr lang="en-US" sz="1600" b="1" dirty="0">
              <a:latin typeface="Arial" charset="0"/>
              <a:ea typeface="ＭＳ Ｐゴシック" charset="0"/>
            </a:endParaRPr>
          </a:p>
          <a:p>
            <a:pPr marL="0" indent="0">
              <a:buNone/>
              <a:defRPr/>
            </a:pPr>
            <a:endParaRPr lang="en-US" sz="1600" b="1" dirty="0">
              <a:latin typeface="Arial" charset="0"/>
              <a:ea typeface="ＭＳ Ｐゴシック" charset="0"/>
            </a:endParaRPr>
          </a:p>
          <a:p>
            <a:pPr marL="0" indent="0">
              <a:buNone/>
              <a:defRPr/>
            </a:pPr>
            <a:endParaRPr lang="en-GB" b="1" strike="sngStrike" dirty="0"/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751013" y="14065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88370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8187-DA11-9A4B-A4B0-D34957C2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85060"/>
            <a:ext cx="10972800" cy="2445488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‘Coopetition’: 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collaboration between competitors, in the hope of mutually beneficial results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09B3D-B0F8-3242-AD59-4F53FCB8890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75907" y="1600201"/>
            <a:ext cx="10306493" cy="48431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Partners who see </a:t>
            </a: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clear and tangible benefits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from collaboration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Trust between partners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, established through the careful development of relationships between key actors </a:t>
            </a:r>
          </a:p>
          <a:p>
            <a:pPr marL="0" indent="0">
              <a:buNone/>
            </a:pP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Clear goals and agreements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between partners</a:t>
            </a:r>
          </a:p>
          <a:p>
            <a:pPr marL="0" indent="0">
              <a:buNone/>
            </a:pPr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i="1" dirty="0">
                <a:latin typeface="Arial" panose="020B0604020202020204" pitchFamily="34" charset="0"/>
                <a:cs typeface="Arial" panose="020B0604020202020204" pitchFamily="34" charset="0"/>
              </a:rPr>
              <a:t>Forms of leadership that are skilful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in managing tensions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84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6A9A-F885-AB4C-9C80-0757222AF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Review questions: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A4821-219B-474B-97A3-AB9C67D8B5A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10092" y="1695894"/>
            <a:ext cx="10572307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How far do you think the education system is equitable?</a:t>
            </a:r>
          </a:p>
          <a:p>
            <a:pPr lvl="0"/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What do you see as the greatest challenges as far as inclusion and fairness are concerned?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39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190</Words>
  <Application>Microsoft Macintosh PowerPoint</Application>
  <PresentationFormat>Widescreen</PresentationFormat>
  <Paragraphs>35</Paragraphs>
  <Slides>10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Montserrat Light</vt:lpstr>
      <vt:lpstr>Office Theme</vt:lpstr>
      <vt:lpstr>Slide</vt:lpstr>
      <vt:lpstr>PowerPoint Presentation</vt:lpstr>
      <vt:lpstr>Education for All</vt:lpstr>
      <vt:lpstr>PowerPoint Presentation</vt:lpstr>
      <vt:lpstr>     The Framework for Action</vt:lpstr>
      <vt:lpstr>PowerPoint Presentation</vt:lpstr>
      <vt:lpstr>PowerPoint Presentation</vt:lpstr>
      <vt:lpstr>An ecology of equity</vt:lpstr>
      <vt:lpstr>‘Coopetition’: collaboration between competitors, in the hope of mutually beneficial results</vt:lpstr>
      <vt:lpstr>Review questions: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 Ainscow</dc:creator>
  <cp:lastModifiedBy>Microsoft Office User</cp:lastModifiedBy>
  <cp:revision>13</cp:revision>
  <dcterms:created xsi:type="dcterms:W3CDTF">2020-05-15T09:24:47Z</dcterms:created>
  <dcterms:modified xsi:type="dcterms:W3CDTF">2020-09-18T07:22:00Z</dcterms:modified>
</cp:coreProperties>
</file>